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handoutMasterIdLst>
    <p:handoutMasterId r:id="rId52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358" r:id="rId9"/>
    <p:sldId id="356" r:id="rId10"/>
    <p:sldId id="357" r:id="rId11"/>
    <p:sldId id="329" r:id="rId12"/>
    <p:sldId id="332" r:id="rId13"/>
    <p:sldId id="330" r:id="rId14"/>
    <p:sldId id="331" r:id="rId15"/>
    <p:sldId id="267" r:id="rId16"/>
    <p:sldId id="268" r:id="rId17"/>
    <p:sldId id="333" r:id="rId18"/>
    <p:sldId id="334" r:id="rId19"/>
    <p:sldId id="335" r:id="rId20"/>
    <p:sldId id="336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7" r:id="rId31"/>
    <p:sldId id="346" r:id="rId32"/>
    <p:sldId id="348" r:id="rId33"/>
    <p:sldId id="349" r:id="rId34"/>
    <p:sldId id="350" r:id="rId35"/>
    <p:sldId id="351" r:id="rId36"/>
    <p:sldId id="352" r:id="rId37"/>
    <p:sldId id="353" r:id="rId38"/>
    <p:sldId id="354" r:id="rId39"/>
    <p:sldId id="355" r:id="rId40"/>
    <p:sldId id="319" r:id="rId41"/>
    <p:sldId id="320" r:id="rId42"/>
    <p:sldId id="321" r:id="rId43"/>
    <p:sldId id="322" r:id="rId44"/>
    <p:sldId id="323" r:id="rId45"/>
    <p:sldId id="324" r:id="rId46"/>
    <p:sldId id="325" r:id="rId47"/>
    <p:sldId id="326" r:id="rId48"/>
    <p:sldId id="327" r:id="rId49"/>
    <p:sldId id="328" r:id="rId5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FFCC66"/>
    <a:srgbClr val="9BBB59"/>
    <a:srgbClr val="F2F2F2"/>
    <a:srgbClr val="99B1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59" autoAdjust="0"/>
    <p:restoredTop sz="94660"/>
  </p:normalViewPr>
  <p:slideViewPr>
    <p:cSldViewPr snapToObjects="1">
      <p:cViewPr varScale="1">
        <p:scale>
          <a:sx n="82" d="100"/>
          <a:sy n="82" d="100"/>
        </p:scale>
        <p:origin x="-1206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70" d="100"/>
          <a:sy n="70" d="100"/>
        </p:scale>
        <p:origin x="2760" y="66"/>
      </p:cViewPr>
      <p:guideLst/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2771A7-1D99-46DD-81B8-F625E1C3DD14}" type="doc">
      <dgm:prSet loTypeId="urn:microsoft.com/office/officeart/2005/8/layout/default" loCatId="list" qsTypeId="urn:microsoft.com/office/officeart/2005/8/quickstyle/3d2" qsCatId="3D" csTypeId="urn:microsoft.com/office/officeart/2005/8/colors/colorful3" csCatId="colorful" phldr="1"/>
      <dgm:spPr/>
      <dgm:t>
        <a:bodyPr/>
        <a:lstStyle/>
        <a:p>
          <a:endParaRPr lang="zh-TW" altLang="en-US"/>
        </a:p>
      </dgm:t>
    </dgm:pt>
    <dgm:pt modelId="{51A70636-7B97-46A6-8FDE-68A57744CDB6}">
      <dgm:prSet phldrT="[文字]" custT="1"/>
      <dgm:spPr/>
      <dgm:t>
        <a:bodyPr/>
        <a:lstStyle/>
        <a:p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多工</a:t>
          </a:r>
          <a:endParaRPr lang="en-US" altLang="zh-TW" sz="2200" dirty="0" smtClean="0">
            <a:latin typeface="微軟正黑體" panose="020B0604030504040204" pitchFamily="34" charset="-120"/>
            <a:ea typeface="微軟正黑體" panose="020B0604030504040204" pitchFamily="34" charset="-120"/>
          </a:endParaRPr>
        </a:p>
        <a:p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（</a:t>
          </a:r>
          <a:r>
            <a:rPr lang="en-US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multiplexing</a:t>
          </a:r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</a:t>
          </a:r>
          <a:endParaRPr lang="zh-TW" altLang="en-US" sz="2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C9D10AE-1CFD-4CC9-9BDB-2D3D3B0C4E7B}" type="parTrans" cxnId="{750B27B4-CDDC-4290-B69C-6EA14DE9747A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FA7D5D8-5691-460D-B551-0BBC3F3B75EE}" type="sibTrans" cxnId="{750B27B4-CDDC-4290-B69C-6EA14DE9747A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FE08A36-0BE6-4791-B8B4-781D3A03E5EE}">
      <dgm:prSet phldrT="[文字]" custT="1"/>
      <dgm:spPr/>
      <dgm:t>
        <a:bodyPr/>
        <a:lstStyle/>
        <a:p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流量控制</a:t>
          </a:r>
          <a:endParaRPr lang="en-US" altLang="zh-TW" sz="2200" dirty="0" smtClean="0">
            <a:latin typeface="微軟正黑體" panose="020B0604030504040204" pitchFamily="34" charset="-120"/>
            <a:ea typeface="微軟正黑體" panose="020B0604030504040204" pitchFamily="34" charset="-120"/>
          </a:endParaRPr>
        </a:p>
        <a:p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（</a:t>
          </a:r>
          <a:r>
            <a:rPr lang="en-US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flow control</a:t>
          </a:r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</a:t>
          </a:r>
          <a:endParaRPr lang="zh-TW" altLang="en-US" sz="2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E93802D-EE26-425F-9E9E-92A8C94C153B}" type="parTrans" cxnId="{61943E09-9226-4D11-9B9D-D8A432166D3D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DE245D2-749D-49A3-8697-E2CBB677DA3E}" type="sibTrans" cxnId="{61943E09-9226-4D11-9B9D-D8A432166D3D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662EDA6-9EAB-4FD4-80D2-C29AA832A68F}">
      <dgm:prSet phldrT="[文字]" custT="1"/>
      <dgm:spPr/>
      <dgm:t>
        <a:bodyPr/>
        <a:lstStyle/>
        <a:p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壅塞控制（</a:t>
          </a:r>
          <a:r>
            <a:rPr lang="en-US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congestion control</a:t>
          </a:r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</a:t>
          </a:r>
          <a:endParaRPr lang="zh-TW" altLang="en-US" sz="2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D3E0113-FC8A-4E20-A56F-005895769429}" type="parTrans" cxnId="{3C324789-005A-4148-80EE-256EF34E6469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7BDB1E3-CC6C-43E3-BE0D-86E90A778A85}" type="sibTrans" cxnId="{3C324789-005A-4148-80EE-256EF34E6469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027493B-FCA5-4B27-9A0E-427F3D3BEEDB}">
      <dgm:prSet phldrT="[文字]" custT="1"/>
      <dgm:spPr/>
      <dgm:t>
        <a:bodyPr/>
        <a:lstStyle/>
        <a:p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連接導向（</a:t>
          </a:r>
          <a:r>
            <a:rPr lang="en-US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connection-oriented</a:t>
          </a:r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</a:t>
          </a:r>
          <a:endParaRPr lang="zh-TW" altLang="en-US" sz="2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F43B035-5CFB-4E36-86AF-09A3F5B47830}" type="parTrans" cxnId="{1A6E9522-5562-406F-83C6-5D282A2FCABA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CA8DB87-94B7-4A97-B705-EFD8694AF89F}" type="sibTrans" cxnId="{1A6E9522-5562-406F-83C6-5D282A2FCABA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663384B-FDD2-4BAA-95A7-D4EC85FCA0F8}">
      <dgm:prSet phldrT="[文字]" custT="1"/>
      <dgm:spPr/>
      <dgm:t>
        <a:bodyPr/>
        <a:lstStyle/>
        <a:p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無連接導向（</a:t>
          </a:r>
          <a:r>
            <a:rPr lang="en-US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connectionless</a:t>
          </a:r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）連線</a:t>
          </a:r>
          <a:endParaRPr lang="zh-TW" altLang="en-US" sz="2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CA5F8332-2C9B-4533-B67C-F60AF0E40AB1}" type="parTrans" cxnId="{8EAA4A73-DB53-4A9A-9747-2B7F3CFDB41B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C563BF7-4F69-4775-ABC0-6674A8B99E9C}" type="sibTrans" cxnId="{8EAA4A73-DB53-4A9A-9747-2B7F3CFDB41B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8A779F2-562B-4BB5-A884-E086919458A6}">
      <dgm:prSet custT="1"/>
      <dgm:spPr/>
      <dgm:t>
        <a:bodyPr/>
        <a:lstStyle/>
        <a:p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可靠（</a:t>
          </a:r>
          <a:r>
            <a:rPr lang="en-US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reliable</a:t>
          </a:r>
          <a:r>
            <a:rPr lang="zh-TW" altLang="en-US" sz="2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）傳輸</a:t>
          </a:r>
          <a:endParaRPr lang="zh-TW" altLang="en-US" sz="2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AC439DD-9A2C-4D6E-BD00-CEFA2A282526}" type="parTrans" cxnId="{5704E588-5420-4BD7-81D5-B3A28AC8B3D7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69ADF28-99D0-4132-B1AF-3DD290DD8D4A}" type="sibTrans" cxnId="{5704E588-5420-4BD7-81D5-B3A28AC8B3D7}">
      <dgm:prSet/>
      <dgm:spPr/>
      <dgm:t>
        <a:bodyPr/>
        <a:lstStyle/>
        <a:p>
          <a:endParaRPr lang="zh-TW" altLang="en-US" sz="220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549F124-F8F1-41DD-AABF-866FEA553B77}" type="pres">
      <dgm:prSet presAssocID="{ED2771A7-1D99-46DD-81B8-F625E1C3DD1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C948C642-4B8A-4380-8407-7526F32531E3}" type="pres">
      <dgm:prSet presAssocID="{51A70636-7B97-46A6-8FDE-68A57744CDB6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BF73B76-1FD5-4EF2-8496-2BAFFEA77C2E}" type="pres">
      <dgm:prSet presAssocID="{FFA7D5D8-5691-460D-B551-0BBC3F3B75EE}" presName="sibTrans" presStyleCnt="0"/>
      <dgm:spPr/>
    </dgm:pt>
    <dgm:pt modelId="{9ADB5A0F-08AB-4569-B407-56CCC2B830E4}" type="pres">
      <dgm:prSet presAssocID="{2FE08A36-0BE6-4791-B8B4-781D3A03E5EE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E793C29-3E46-4B31-BB9A-C0CD0643C8D7}" type="pres">
      <dgm:prSet presAssocID="{3DE245D2-749D-49A3-8697-E2CBB677DA3E}" presName="sibTrans" presStyleCnt="0"/>
      <dgm:spPr/>
    </dgm:pt>
    <dgm:pt modelId="{7FD8BDEF-AFBC-4123-B1DF-0BE4FB3D5DCD}" type="pres">
      <dgm:prSet presAssocID="{F662EDA6-9EAB-4FD4-80D2-C29AA832A68F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C238071-5810-499A-BC1B-66E7FB9C27EF}" type="pres">
      <dgm:prSet presAssocID="{27BDB1E3-CC6C-43E3-BE0D-86E90A778A85}" presName="sibTrans" presStyleCnt="0"/>
      <dgm:spPr/>
    </dgm:pt>
    <dgm:pt modelId="{E13A0590-2947-42EE-9386-D42DA6ABCBDF}" type="pres">
      <dgm:prSet presAssocID="{7027493B-FCA5-4B27-9A0E-427F3D3BEEDB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447217B-D204-453F-B8F0-20663CE53256}" type="pres">
      <dgm:prSet presAssocID="{FCA8DB87-94B7-4A97-B705-EFD8694AF89F}" presName="sibTrans" presStyleCnt="0"/>
      <dgm:spPr/>
    </dgm:pt>
    <dgm:pt modelId="{BDF32113-E7F9-427F-9F17-DA0B18B567E9}" type="pres">
      <dgm:prSet presAssocID="{F663384B-FDD2-4BAA-95A7-D4EC85FCA0F8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EAAF9E2-E797-4FAB-9857-F84B649457CA}" type="pres">
      <dgm:prSet presAssocID="{4C563BF7-4F69-4775-ABC0-6674A8B99E9C}" presName="sibTrans" presStyleCnt="0"/>
      <dgm:spPr/>
    </dgm:pt>
    <dgm:pt modelId="{D5208BF1-A8E7-4370-8311-BB34E64A6826}" type="pres">
      <dgm:prSet presAssocID="{F8A779F2-562B-4BB5-A884-E086919458A6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0216ADE7-7F34-48D9-957B-77E9AC25E3A4}" type="presOf" srcId="{F662EDA6-9EAB-4FD4-80D2-C29AA832A68F}" destId="{7FD8BDEF-AFBC-4123-B1DF-0BE4FB3D5DCD}" srcOrd="0" destOrd="0" presId="urn:microsoft.com/office/officeart/2005/8/layout/default"/>
    <dgm:cxn modelId="{61943E09-9226-4D11-9B9D-D8A432166D3D}" srcId="{ED2771A7-1D99-46DD-81B8-F625E1C3DD14}" destId="{2FE08A36-0BE6-4791-B8B4-781D3A03E5EE}" srcOrd="1" destOrd="0" parTransId="{9E93802D-EE26-425F-9E9E-92A8C94C153B}" sibTransId="{3DE245D2-749D-49A3-8697-E2CBB677DA3E}"/>
    <dgm:cxn modelId="{255E67AD-114B-4A0F-85C1-A6EA27102549}" type="presOf" srcId="{51A70636-7B97-46A6-8FDE-68A57744CDB6}" destId="{C948C642-4B8A-4380-8407-7526F32531E3}" srcOrd="0" destOrd="0" presId="urn:microsoft.com/office/officeart/2005/8/layout/default"/>
    <dgm:cxn modelId="{1A6E9522-5562-406F-83C6-5D282A2FCABA}" srcId="{ED2771A7-1D99-46DD-81B8-F625E1C3DD14}" destId="{7027493B-FCA5-4B27-9A0E-427F3D3BEEDB}" srcOrd="3" destOrd="0" parTransId="{2F43B035-5CFB-4E36-86AF-09A3F5B47830}" sibTransId="{FCA8DB87-94B7-4A97-B705-EFD8694AF89F}"/>
    <dgm:cxn modelId="{29A62DF3-886F-4826-AFC6-7C30334B71B9}" type="presOf" srcId="{2FE08A36-0BE6-4791-B8B4-781D3A03E5EE}" destId="{9ADB5A0F-08AB-4569-B407-56CCC2B830E4}" srcOrd="0" destOrd="0" presId="urn:microsoft.com/office/officeart/2005/8/layout/default"/>
    <dgm:cxn modelId="{3C324789-005A-4148-80EE-256EF34E6469}" srcId="{ED2771A7-1D99-46DD-81B8-F625E1C3DD14}" destId="{F662EDA6-9EAB-4FD4-80D2-C29AA832A68F}" srcOrd="2" destOrd="0" parTransId="{5D3E0113-FC8A-4E20-A56F-005895769429}" sibTransId="{27BDB1E3-CC6C-43E3-BE0D-86E90A778A85}"/>
    <dgm:cxn modelId="{78D08FAF-0A40-419D-8FA2-136AD984D078}" type="presOf" srcId="{F663384B-FDD2-4BAA-95A7-D4EC85FCA0F8}" destId="{BDF32113-E7F9-427F-9F17-DA0B18B567E9}" srcOrd="0" destOrd="0" presId="urn:microsoft.com/office/officeart/2005/8/layout/default"/>
    <dgm:cxn modelId="{C35C9CEB-7850-442C-8527-09984F521CDD}" type="presOf" srcId="{F8A779F2-562B-4BB5-A884-E086919458A6}" destId="{D5208BF1-A8E7-4370-8311-BB34E64A6826}" srcOrd="0" destOrd="0" presId="urn:microsoft.com/office/officeart/2005/8/layout/default"/>
    <dgm:cxn modelId="{1A2C548D-2370-423E-BEDB-2E64D165900E}" type="presOf" srcId="{ED2771A7-1D99-46DD-81B8-F625E1C3DD14}" destId="{5549F124-F8F1-41DD-AABF-866FEA553B77}" srcOrd="0" destOrd="0" presId="urn:microsoft.com/office/officeart/2005/8/layout/default"/>
    <dgm:cxn modelId="{8EAA4A73-DB53-4A9A-9747-2B7F3CFDB41B}" srcId="{ED2771A7-1D99-46DD-81B8-F625E1C3DD14}" destId="{F663384B-FDD2-4BAA-95A7-D4EC85FCA0F8}" srcOrd="4" destOrd="0" parTransId="{CA5F8332-2C9B-4533-B67C-F60AF0E40AB1}" sibTransId="{4C563BF7-4F69-4775-ABC0-6674A8B99E9C}"/>
    <dgm:cxn modelId="{750B27B4-CDDC-4290-B69C-6EA14DE9747A}" srcId="{ED2771A7-1D99-46DD-81B8-F625E1C3DD14}" destId="{51A70636-7B97-46A6-8FDE-68A57744CDB6}" srcOrd="0" destOrd="0" parTransId="{EC9D10AE-1CFD-4CC9-9BDB-2D3D3B0C4E7B}" sibTransId="{FFA7D5D8-5691-460D-B551-0BBC3F3B75EE}"/>
    <dgm:cxn modelId="{5704E588-5420-4BD7-81D5-B3A28AC8B3D7}" srcId="{ED2771A7-1D99-46DD-81B8-F625E1C3DD14}" destId="{F8A779F2-562B-4BB5-A884-E086919458A6}" srcOrd="5" destOrd="0" parTransId="{7AC439DD-9A2C-4D6E-BD00-CEFA2A282526}" sibTransId="{569ADF28-99D0-4132-B1AF-3DD290DD8D4A}"/>
    <dgm:cxn modelId="{6EEE2BDF-FE7A-4182-8CBE-1719932B5C7A}" type="presOf" srcId="{7027493B-FCA5-4B27-9A0E-427F3D3BEEDB}" destId="{E13A0590-2947-42EE-9386-D42DA6ABCBDF}" srcOrd="0" destOrd="0" presId="urn:microsoft.com/office/officeart/2005/8/layout/default"/>
    <dgm:cxn modelId="{1DE86CA2-40FC-45C5-A4DB-BBECE8581059}" type="presParOf" srcId="{5549F124-F8F1-41DD-AABF-866FEA553B77}" destId="{C948C642-4B8A-4380-8407-7526F32531E3}" srcOrd="0" destOrd="0" presId="urn:microsoft.com/office/officeart/2005/8/layout/default"/>
    <dgm:cxn modelId="{40045FA1-FFA0-44BD-BF2B-45CB90F00882}" type="presParOf" srcId="{5549F124-F8F1-41DD-AABF-866FEA553B77}" destId="{3BF73B76-1FD5-4EF2-8496-2BAFFEA77C2E}" srcOrd="1" destOrd="0" presId="urn:microsoft.com/office/officeart/2005/8/layout/default"/>
    <dgm:cxn modelId="{26FC7BAC-91A0-4F05-A9E2-26B35195347C}" type="presParOf" srcId="{5549F124-F8F1-41DD-AABF-866FEA553B77}" destId="{9ADB5A0F-08AB-4569-B407-56CCC2B830E4}" srcOrd="2" destOrd="0" presId="urn:microsoft.com/office/officeart/2005/8/layout/default"/>
    <dgm:cxn modelId="{C030C4F0-ECB2-423B-988B-3D77C95340C5}" type="presParOf" srcId="{5549F124-F8F1-41DD-AABF-866FEA553B77}" destId="{DE793C29-3E46-4B31-BB9A-C0CD0643C8D7}" srcOrd="3" destOrd="0" presId="urn:microsoft.com/office/officeart/2005/8/layout/default"/>
    <dgm:cxn modelId="{55FDFFC8-2220-4231-821F-8BC041256137}" type="presParOf" srcId="{5549F124-F8F1-41DD-AABF-866FEA553B77}" destId="{7FD8BDEF-AFBC-4123-B1DF-0BE4FB3D5DCD}" srcOrd="4" destOrd="0" presId="urn:microsoft.com/office/officeart/2005/8/layout/default"/>
    <dgm:cxn modelId="{78D926AE-A9B5-4559-8FBB-547A3914C4BD}" type="presParOf" srcId="{5549F124-F8F1-41DD-AABF-866FEA553B77}" destId="{EC238071-5810-499A-BC1B-66E7FB9C27EF}" srcOrd="5" destOrd="0" presId="urn:microsoft.com/office/officeart/2005/8/layout/default"/>
    <dgm:cxn modelId="{C427BE23-AE95-4033-885E-35112ABA0140}" type="presParOf" srcId="{5549F124-F8F1-41DD-AABF-866FEA553B77}" destId="{E13A0590-2947-42EE-9386-D42DA6ABCBDF}" srcOrd="6" destOrd="0" presId="urn:microsoft.com/office/officeart/2005/8/layout/default"/>
    <dgm:cxn modelId="{D3341F7C-429B-44B4-AEF6-5C6E8592D408}" type="presParOf" srcId="{5549F124-F8F1-41DD-AABF-866FEA553B77}" destId="{3447217B-D204-453F-B8F0-20663CE53256}" srcOrd="7" destOrd="0" presId="urn:microsoft.com/office/officeart/2005/8/layout/default"/>
    <dgm:cxn modelId="{45614509-762D-40DA-B5F7-C8BBF6FE0D3B}" type="presParOf" srcId="{5549F124-F8F1-41DD-AABF-866FEA553B77}" destId="{BDF32113-E7F9-427F-9F17-DA0B18B567E9}" srcOrd="8" destOrd="0" presId="urn:microsoft.com/office/officeart/2005/8/layout/default"/>
    <dgm:cxn modelId="{775E5583-1A87-4232-BEC9-0F21388B13EB}" type="presParOf" srcId="{5549F124-F8F1-41DD-AABF-866FEA553B77}" destId="{2EAAF9E2-E797-4FAB-9857-F84B649457CA}" srcOrd="9" destOrd="0" presId="urn:microsoft.com/office/officeart/2005/8/layout/default"/>
    <dgm:cxn modelId="{ED86A380-5B49-4A15-A590-D0F39D2A9148}" type="presParOf" srcId="{5549F124-F8F1-41DD-AABF-866FEA553B77}" destId="{D5208BF1-A8E7-4370-8311-BB34E64A6826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883C29-5BFF-4388-ACAD-B77E9D8ECD91}" type="doc">
      <dgm:prSet loTypeId="urn:microsoft.com/office/officeart/2005/8/layout/lProcess1" loCatId="process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FCD465D2-1E11-44FC-B745-0DF8BDF96DC1}">
      <dgm:prSet phldrT="[文字]" custT="1"/>
      <dgm:spPr/>
      <dgm:t>
        <a:bodyPr/>
        <a:lstStyle/>
        <a:p>
          <a:r>
            <a:rPr lang="en-US" altLang="zh-TW" sz="3600" b="0" dirty="0" err="1" smtClean="0">
              <a:latin typeface="微軟正黑體" panose="020B0604030504040204" pitchFamily="34" charset="-120"/>
              <a:ea typeface="微軟正黑體" panose="020B0604030504040204" pitchFamily="34" charset="-120"/>
            </a:rPr>
            <a:t>UDP</a:t>
          </a:r>
          <a:r>
            <a:rPr lang="zh-TW" altLang="en-US" sz="3600" b="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協定</a:t>
          </a:r>
          <a:endParaRPr lang="zh-TW" altLang="en-US" sz="36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DFDE420B-6458-4E83-9AA1-7A5F27341136}" type="parTrans" cxnId="{76E98B9C-CF97-41FD-9174-D0DC17ED0EF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B54B5C6-DAB6-47D6-8F7D-0DB96F0C3221}" type="sibTrans" cxnId="{76E98B9C-CF97-41FD-9174-D0DC17ED0EF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977477D-4813-49AC-BE50-8A58C8E6AE23}">
      <dgm:prSet phldrT="[文字]" custT="1"/>
      <dgm:spPr/>
      <dgm:t>
        <a:bodyPr/>
        <a:lstStyle/>
        <a:p>
          <a:r>
            <a:rPr lang="zh-TW" altLang="en-US" sz="2000" b="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僅僅會將有問題的封包丟棄</a:t>
          </a:r>
          <a:endParaRPr lang="zh-TW" altLang="en-US" sz="20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C957B577-D33C-454A-8494-3584D3BEC935}" type="parTrans" cxnId="{F4D53CE8-A7AE-454D-AF02-D35522C16A3F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B3A9C92-CCDC-4105-A21D-39BBD21F8F4F}" type="sibTrans" cxnId="{F4D53CE8-A7AE-454D-AF02-D35522C16A3F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F4A8795-0B29-4A67-8025-3ED36814B6F9}">
      <dgm:prSet phldrT="[文字]" custT="1"/>
      <dgm:spPr/>
      <dgm:t>
        <a:bodyPr/>
        <a:lstStyle/>
        <a:p>
          <a:r>
            <a:rPr lang="zh-TW" altLang="en-US" sz="2000" b="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無法偵測封包遺失</a:t>
          </a:r>
          <a:endParaRPr lang="zh-TW" altLang="en-US" sz="20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53EDA2F-A5A0-462E-A3FF-B0A45123725A}" type="parTrans" cxnId="{7EEC7A21-9E67-4CBC-BA82-2C7DD5D9B503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A59453C-4AAA-49B9-8549-E0D446BED666}" type="sibTrans" cxnId="{7EEC7A21-9E67-4CBC-BA82-2C7DD5D9B503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944152A-DCB2-4AA3-A3FB-81FCC9A5807A}">
      <dgm:prSet phldrT="[文字]" custT="1"/>
      <dgm:spPr/>
      <dgm:t>
        <a:bodyPr/>
        <a:lstStyle/>
        <a:p>
          <a:r>
            <a:rPr lang="en-US" altLang="zh-TW" sz="3600" b="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TCP</a:t>
          </a:r>
          <a:r>
            <a:rPr lang="zh-TW" altLang="en-US" sz="3600" b="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協定</a:t>
          </a:r>
          <a:endParaRPr lang="zh-TW" altLang="en-US" sz="36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6CDCCF6-A25F-4D1A-B29E-481298606A0B}" type="parTrans" cxnId="{8C22791E-9582-4A87-8002-DFDCCEA5CEBC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D346C44-E948-48F6-B7E1-CA650B143CEF}" type="sibTrans" cxnId="{8C22791E-9582-4A87-8002-DFDCCEA5CEBC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A609874-AA3C-4C98-BAB5-EFD79F7986BD}">
      <dgm:prSet phldrT="[文字]" custT="1"/>
      <dgm:spPr/>
      <dgm:t>
        <a:bodyPr/>
        <a:lstStyle/>
        <a:p>
          <a:pPr algn="l"/>
          <a:r>
            <a:rPr lang="zh-TW" altLang="en-US" sz="2000" b="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會讓傳送端重新傳送含有錯誤的區段</a:t>
          </a:r>
          <a:endParaRPr lang="zh-TW" altLang="en-US" sz="20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7B8E82B-750A-4389-8318-E9AC9FF0A0AB}" type="parTrans" cxnId="{2F54E55B-630A-4B4B-9849-50074F0DCD29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C4B496DD-2D32-4557-8F95-084D6EEC93DA}" type="sibTrans" cxnId="{2F54E55B-630A-4B4B-9849-50074F0DCD29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D7D8AFCC-571F-431C-B017-9CA1CC935AFD}">
      <dgm:prSet phldrT="[文字]" custT="1"/>
      <dgm:spPr/>
      <dgm:t>
        <a:bodyPr/>
        <a:lstStyle/>
        <a:p>
          <a:pPr algn="l"/>
          <a:r>
            <a:rPr lang="zh-TW" altLang="en-US" sz="2000" b="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可以根據標頭裡記錄的封包序號偵測封包遺失，並重新傳送遺失的部分。</a:t>
          </a:r>
          <a:endParaRPr lang="zh-TW" altLang="en-US" sz="20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D968B45A-8007-40AE-8319-FDE16887866A}" type="parTrans" cxnId="{FE0BC384-EECA-42DB-94A7-F5B4AD83307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E1711DE-E5C0-407E-B722-CF21B8B780D3}" type="sibTrans" cxnId="{FE0BC384-EECA-42DB-94A7-F5B4AD83307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76E592A-A5EB-4629-A040-E1336E6BFA7F}" type="pres">
      <dgm:prSet presAssocID="{51883C29-5BFF-4388-ACAD-B77E9D8ECD9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50BAC701-298C-4FF6-B090-2592CB4843B1}" type="pres">
      <dgm:prSet presAssocID="{FCD465D2-1E11-44FC-B745-0DF8BDF96DC1}" presName="vertFlow" presStyleCnt="0"/>
      <dgm:spPr/>
    </dgm:pt>
    <dgm:pt modelId="{87B76F81-BF68-4DDB-9BB7-32F5AF990B3C}" type="pres">
      <dgm:prSet presAssocID="{FCD465D2-1E11-44FC-B745-0DF8BDF96DC1}" presName="header" presStyleLbl="node1" presStyleIdx="0" presStyleCnt="2"/>
      <dgm:spPr/>
      <dgm:t>
        <a:bodyPr/>
        <a:lstStyle/>
        <a:p>
          <a:endParaRPr lang="zh-TW" altLang="en-US"/>
        </a:p>
      </dgm:t>
    </dgm:pt>
    <dgm:pt modelId="{4C18955D-61AD-4B37-97D3-59C5C99DB71A}" type="pres">
      <dgm:prSet presAssocID="{C957B577-D33C-454A-8494-3584D3BEC935}" presName="parTrans" presStyleLbl="sibTrans2D1" presStyleIdx="0" presStyleCnt="4"/>
      <dgm:spPr/>
      <dgm:t>
        <a:bodyPr/>
        <a:lstStyle/>
        <a:p>
          <a:endParaRPr lang="zh-TW" altLang="en-US"/>
        </a:p>
      </dgm:t>
    </dgm:pt>
    <dgm:pt modelId="{305AE9C0-7ED1-49B3-B150-74E2F868242F}" type="pres">
      <dgm:prSet presAssocID="{0977477D-4813-49AC-BE50-8A58C8E6AE23}" presName="child" presStyleLbl="alignAccFollow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E1F90C9-108D-4B75-9108-3E913E06C222}" type="pres">
      <dgm:prSet presAssocID="{3B3A9C92-CCDC-4105-A21D-39BBD21F8F4F}" presName="sibTrans" presStyleLbl="sibTrans2D1" presStyleIdx="1" presStyleCnt="4"/>
      <dgm:spPr/>
      <dgm:t>
        <a:bodyPr/>
        <a:lstStyle/>
        <a:p>
          <a:endParaRPr lang="zh-TW" altLang="en-US"/>
        </a:p>
      </dgm:t>
    </dgm:pt>
    <dgm:pt modelId="{D64DEAF6-EF4C-40CF-84E3-77AFE97B697E}" type="pres">
      <dgm:prSet presAssocID="{4F4A8795-0B29-4A67-8025-3ED36814B6F9}" presName="child" presStyleLbl="alignAccFollow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55E3A7D-F058-496E-A824-04C749CE13B4}" type="pres">
      <dgm:prSet presAssocID="{FCD465D2-1E11-44FC-B745-0DF8BDF96DC1}" presName="hSp" presStyleCnt="0"/>
      <dgm:spPr/>
    </dgm:pt>
    <dgm:pt modelId="{7FA3114E-7D62-45E8-988F-B812CAE9DE30}" type="pres">
      <dgm:prSet presAssocID="{4944152A-DCB2-4AA3-A3FB-81FCC9A5807A}" presName="vertFlow" presStyleCnt="0"/>
      <dgm:spPr/>
    </dgm:pt>
    <dgm:pt modelId="{79D9AE4A-1271-4950-BB8E-E9135B1C2F1F}" type="pres">
      <dgm:prSet presAssocID="{4944152A-DCB2-4AA3-A3FB-81FCC9A5807A}" presName="header" presStyleLbl="node1" presStyleIdx="1" presStyleCnt="2"/>
      <dgm:spPr/>
      <dgm:t>
        <a:bodyPr/>
        <a:lstStyle/>
        <a:p>
          <a:endParaRPr lang="zh-TW" altLang="en-US"/>
        </a:p>
      </dgm:t>
    </dgm:pt>
    <dgm:pt modelId="{C0B52F8D-1435-47AF-AC4F-5F373D1C51C2}" type="pres">
      <dgm:prSet presAssocID="{57B8E82B-750A-4389-8318-E9AC9FF0A0AB}" presName="parTrans" presStyleLbl="sibTrans2D1" presStyleIdx="2" presStyleCnt="4"/>
      <dgm:spPr/>
      <dgm:t>
        <a:bodyPr/>
        <a:lstStyle/>
        <a:p>
          <a:endParaRPr lang="zh-TW" altLang="en-US"/>
        </a:p>
      </dgm:t>
    </dgm:pt>
    <dgm:pt modelId="{8EC6C7CB-94F8-4E3A-8494-53926309F3D3}" type="pres">
      <dgm:prSet presAssocID="{4A609874-AA3C-4C98-BAB5-EFD79F7986BD}" presName="child" presStyleLbl="alignAccFollow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6F2FA4A-CDA3-4B63-B81D-C2D9C519543A}" type="pres">
      <dgm:prSet presAssocID="{C4B496DD-2D32-4557-8F95-084D6EEC93DA}" presName="sibTrans" presStyleLbl="sibTrans2D1" presStyleIdx="3" presStyleCnt="4"/>
      <dgm:spPr/>
      <dgm:t>
        <a:bodyPr/>
        <a:lstStyle/>
        <a:p>
          <a:endParaRPr lang="zh-TW" altLang="en-US"/>
        </a:p>
      </dgm:t>
    </dgm:pt>
    <dgm:pt modelId="{1E150D85-7367-4AAA-B9A2-8157BA7895B7}" type="pres">
      <dgm:prSet presAssocID="{D7D8AFCC-571F-431C-B017-9CA1CC935AFD}" presName="child" presStyleLbl="alignAccFollowNode1" presStyleIdx="3" presStyleCnt="4" custScaleY="205062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F4D53CE8-A7AE-454D-AF02-D35522C16A3F}" srcId="{FCD465D2-1E11-44FC-B745-0DF8BDF96DC1}" destId="{0977477D-4813-49AC-BE50-8A58C8E6AE23}" srcOrd="0" destOrd="0" parTransId="{C957B577-D33C-454A-8494-3584D3BEC935}" sibTransId="{3B3A9C92-CCDC-4105-A21D-39BBD21F8F4F}"/>
    <dgm:cxn modelId="{8C22791E-9582-4A87-8002-DFDCCEA5CEBC}" srcId="{51883C29-5BFF-4388-ACAD-B77E9D8ECD91}" destId="{4944152A-DCB2-4AA3-A3FB-81FCC9A5807A}" srcOrd="1" destOrd="0" parTransId="{66CDCCF6-A25F-4D1A-B29E-481298606A0B}" sibTransId="{7D346C44-E948-48F6-B7E1-CA650B143CEF}"/>
    <dgm:cxn modelId="{30DE2E72-0148-45B9-9267-D67D230A0F01}" type="presOf" srcId="{C4B496DD-2D32-4557-8F95-084D6EEC93DA}" destId="{D6F2FA4A-CDA3-4B63-B81D-C2D9C519543A}" srcOrd="0" destOrd="0" presId="urn:microsoft.com/office/officeart/2005/8/layout/lProcess1"/>
    <dgm:cxn modelId="{E62E1C5E-7A2D-4489-9421-451FB2A44A3E}" type="presOf" srcId="{4A609874-AA3C-4C98-BAB5-EFD79F7986BD}" destId="{8EC6C7CB-94F8-4E3A-8494-53926309F3D3}" srcOrd="0" destOrd="0" presId="urn:microsoft.com/office/officeart/2005/8/layout/lProcess1"/>
    <dgm:cxn modelId="{21E98380-1D02-4CB2-BF4E-003A6F72E848}" type="presOf" srcId="{0977477D-4813-49AC-BE50-8A58C8E6AE23}" destId="{305AE9C0-7ED1-49B3-B150-74E2F868242F}" srcOrd="0" destOrd="0" presId="urn:microsoft.com/office/officeart/2005/8/layout/lProcess1"/>
    <dgm:cxn modelId="{43AF0A5A-91C8-47B5-9FF2-3276577EA99A}" type="presOf" srcId="{4944152A-DCB2-4AA3-A3FB-81FCC9A5807A}" destId="{79D9AE4A-1271-4950-BB8E-E9135B1C2F1F}" srcOrd="0" destOrd="0" presId="urn:microsoft.com/office/officeart/2005/8/layout/lProcess1"/>
    <dgm:cxn modelId="{A2BD3515-EFD9-485F-8552-196EAA408E21}" type="presOf" srcId="{FCD465D2-1E11-44FC-B745-0DF8BDF96DC1}" destId="{87B76F81-BF68-4DDB-9BB7-32F5AF990B3C}" srcOrd="0" destOrd="0" presId="urn:microsoft.com/office/officeart/2005/8/layout/lProcess1"/>
    <dgm:cxn modelId="{2F54E55B-630A-4B4B-9849-50074F0DCD29}" srcId="{4944152A-DCB2-4AA3-A3FB-81FCC9A5807A}" destId="{4A609874-AA3C-4C98-BAB5-EFD79F7986BD}" srcOrd="0" destOrd="0" parTransId="{57B8E82B-750A-4389-8318-E9AC9FF0A0AB}" sibTransId="{C4B496DD-2D32-4557-8F95-084D6EEC93DA}"/>
    <dgm:cxn modelId="{E5BFE7DF-AB54-4C6F-9046-B401DFEDD067}" type="presOf" srcId="{3B3A9C92-CCDC-4105-A21D-39BBD21F8F4F}" destId="{EE1F90C9-108D-4B75-9108-3E913E06C222}" srcOrd="0" destOrd="0" presId="urn:microsoft.com/office/officeart/2005/8/layout/lProcess1"/>
    <dgm:cxn modelId="{7EEC7A21-9E67-4CBC-BA82-2C7DD5D9B503}" srcId="{FCD465D2-1E11-44FC-B745-0DF8BDF96DC1}" destId="{4F4A8795-0B29-4A67-8025-3ED36814B6F9}" srcOrd="1" destOrd="0" parTransId="{653EDA2F-A5A0-462E-A3FF-B0A45123725A}" sibTransId="{AA59453C-4AAA-49B9-8549-E0D446BED666}"/>
    <dgm:cxn modelId="{C9EDF1B5-E5ED-4C29-8147-87C2B4AB103A}" type="presOf" srcId="{4F4A8795-0B29-4A67-8025-3ED36814B6F9}" destId="{D64DEAF6-EF4C-40CF-84E3-77AFE97B697E}" srcOrd="0" destOrd="0" presId="urn:microsoft.com/office/officeart/2005/8/layout/lProcess1"/>
    <dgm:cxn modelId="{A763A994-CC58-404E-B299-25C9E1BB8C48}" type="presOf" srcId="{D7D8AFCC-571F-431C-B017-9CA1CC935AFD}" destId="{1E150D85-7367-4AAA-B9A2-8157BA7895B7}" srcOrd="0" destOrd="0" presId="urn:microsoft.com/office/officeart/2005/8/layout/lProcess1"/>
    <dgm:cxn modelId="{FE0BC384-EECA-42DB-94A7-F5B4AD833070}" srcId="{4944152A-DCB2-4AA3-A3FB-81FCC9A5807A}" destId="{D7D8AFCC-571F-431C-B017-9CA1CC935AFD}" srcOrd="1" destOrd="0" parTransId="{D968B45A-8007-40AE-8319-FDE16887866A}" sibTransId="{EE1711DE-E5C0-407E-B722-CF21B8B780D3}"/>
    <dgm:cxn modelId="{C9C7CBDB-897B-4896-99D5-3F676A2F517F}" type="presOf" srcId="{51883C29-5BFF-4388-ACAD-B77E9D8ECD91}" destId="{976E592A-A5EB-4629-A040-E1336E6BFA7F}" srcOrd="0" destOrd="0" presId="urn:microsoft.com/office/officeart/2005/8/layout/lProcess1"/>
    <dgm:cxn modelId="{D8395F5D-7134-4AED-A34F-87198A4D202C}" type="presOf" srcId="{57B8E82B-750A-4389-8318-E9AC9FF0A0AB}" destId="{C0B52F8D-1435-47AF-AC4F-5F373D1C51C2}" srcOrd="0" destOrd="0" presId="urn:microsoft.com/office/officeart/2005/8/layout/lProcess1"/>
    <dgm:cxn modelId="{76E98B9C-CF97-41FD-9174-D0DC17ED0EF0}" srcId="{51883C29-5BFF-4388-ACAD-B77E9D8ECD91}" destId="{FCD465D2-1E11-44FC-B745-0DF8BDF96DC1}" srcOrd="0" destOrd="0" parTransId="{DFDE420B-6458-4E83-9AA1-7A5F27341136}" sibTransId="{FB54B5C6-DAB6-47D6-8F7D-0DB96F0C3221}"/>
    <dgm:cxn modelId="{F568F8BB-773A-4D85-B0A3-4F5D43103D55}" type="presOf" srcId="{C957B577-D33C-454A-8494-3584D3BEC935}" destId="{4C18955D-61AD-4B37-97D3-59C5C99DB71A}" srcOrd="0" destOrd="0" presId="urn:microsoft.com/office/officeart/2005/8/layout/lProcess1"/>
    <dgm:cxn modelId="{AC7B0C5A-9448-4AF4-B295-9905F5F92ADC}" type="presParOf" srcId="{976E592A-A5EB-4629-A040-E1336E6BFA7F}" destId="{50BAC701-298C-4FF6-B090-2592CB4843B1}" srcOrd="0" destOrd="0" presId="urn:microsoft.com/office/officeart/2005/8/layout/lProcess1"/>
    <dgm:cxn modelId="{8B9A3FD9-DAFC-4A05-8255-E74E458C99B3}" type="presParOf" srcId="{50BAC701-298C-4FF6-B090-2592CB4843B1}" destId="{87B76F81-BF68-4DDB-9BB7-32F5AF990B3C}" srcOrd="0" destOrd="0" presId="urn:microsoft.com/office/officeart/2005/8/layout/lProcess1"/>
    <dgm:cxn modelId="{54F90DA3-90F0-438F-A7FA-833837FED17E}" type="presParOf" srcId="{50BAC701-298C-4FF6-B090-2592CB4843B1}" destId="{4C18955D-61AD-4B37-97D3-59C5C99DB71A}" srcOrd="1" destOrd="0" presId="urn:microsoft.com/office/officeart/2005/8/layout/lProcess1"/>
    <dgm:cxn modelId="{556A9934-5A22-4B8B-94AA-237B0DE992FF}" type="presParOf" srcId="{50BAC701-298C-4FF6-B090-2592CB4843B1}" destId="{305AE9C0-7ED1-49B3-B150-74E2F868242F}" srcOrd="2" destOrd="0" presId="urn:microsoft.com/office/officeart/2005/8/layout/lProcess1"/>
    <dgm:cxn modelId="{2980F4EE-CD49-4387-8542-3A3DA6F01B64}" type="presParOf" srcId="{50BAC701-298C-4FF6-B090-2592CB4843B1}" destId="{EE1F90C9-108D-4B75-9108-3E913E06C222}" srcOrd="3" destOrd="0" presId="urn:microsoft.com/office/officeart/2005/8/layout/lProcess1"/>
    <dgm:cxn modelId="{480A5191-28E4-4425-915B-03C463C00357}" type="presParOf" srcId="{50BAC701-298C-4FF6-B090-2592CB4843B1}" destId="{D64DEAF6-EF4C-40CF-84E3-77AFE97B697E}" srcOrd="4" destOrd="0" presId="urn:microsoft.com/office/officeart/2005/8/layout/lProcess1"/>
    <dgm:cxn modelId="{4DAFDB93-8FE3-4503-A72B-95BE73426E03}" type="presParOf" srcId="{976E592A-A5EB-4629-A040-E1336E6BFA7F}" destId="{C55E3A7D-F058-496E-A824-04C749CE13B4}" srcOrd="1" destOrd="0" presId="urn:microsoft.com/office/officeart/2005/8/layout/lProcess1"/>
    <dgm:cxn modelId="{4B7628BF-BB6E-47B3-A874-8D537EEA53E3}" type="presParOf" srcId="{976E592A-A5EB-4629-A040-E1336E6BFA7F}" destId="{7FA3114E-7D62-45E8-988F-B812CAE9DE30}" srcOrd="2" destOrd="0" presId="urn:microsoft.com/office/officeart/2005/8/layout/lProcess1"/>
    <dgm:cxn modelId="{F349B3A7-C942-46D5-B82A-89E389983754}" type="presParOf" srcId="{7FA3114E-7D62-45E8-988F-B812CAE9DE30}" destId="{79D9AE4A-1271-4950-BB8E-E9135B1C2F1F}" srcOrd="0" destOrd="0" presId="urn:microsoft.com/office/officeart/2005/8/layout/lProcess1"/>
    <dgm:cxn modelId="{2ADADC50-3D19-4173-930F-7C0B0C4B933C}" type="presParOf" srcId="{7FA3114E-7D62-45E8-988F-B812CAE9DE30}" destId="{C0B52F8D-1435-47AF-AC4F-5F373D1C51C2}" srcOrd="1" destOrd="0" presId="urn:microsoft.com/office/officeart/2005/8/layout/lProcess1"/>
    <dgm:cxn modelId="{967244E2-F034-4536-A3B0-F241242551EB}" type="presParOf" srcId="{7FA3114E-7D62-45E8-988F-B812CAE9DE30}" destId="{8EC6C7CB-94F8-4E3A-8494-53926309F3D3}" srcOrd="2" destOrd="0" presId="urn:microsoft.com/office/officeart/2005/8/layout/lProcess1"/>
    <dgm:cxn modelId="{71996888-7A0C-4805-976D-7CF4D68DC683}" type="presParOf" srcId="{7FA3114E-7D62-45E8-988F-B812CAE9DE30}" destId="{D6F2FA4A-CDA3-4B63-B81D-C2D9C519543A}" srcOrd="3" destOrd="0" presId="urn:microsoft.com/office/officeart/2005/8/layout/lProcess1"/>
    <dgm:cxn modelId="{F5DCDEF2-CC88-4449-BB34-436568CEA1F9}" type="presParOf" srcId="{7FA3114E-7D62-45E8-988F-B812CAE9DE30}" destId="{1E150D85-7367-4AAA-B9A2-8157BA7895B7}" srcOrd="4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48C642-4B8A-4380-8407-7526F32531E3}">
      <dsp:nvSpPr>
        <dsp:cNvPr id="0" name=""/>
        <dsp:cNvSpPr/>
      </dsp:nvSpPr>
      <dsp:spPr>
        <a:xfrm>
          <a:off x="0" y="449941"/>
          <a:ext cx="2503403" cy="1502041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多工</a:t>
          </a:r>
          <a:endParaRPr lang="en-US" altLang="zh-TW" sz="2200" kern="1200" dirty="0" smtClean="0">
            <a:latin typeface="微軟正黑體" panose="020B0604030504040204" pitchFamily="34" charset="-120"/>
            <a:ea typeface="微軟正黑體" panose="020B0604030504040204" pitchFamily="34" charset="-120"/>
          </a:endParaRP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（</a:t>
          </a:r>
          <a:r>
            <a:rPr lang="en-US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multiplexing</a:t>
          </a: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</a:t>
          </a:r>
          <a:endParaRPr lang="zh-TW" altLang="en-US" sz="2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0" y="449941"/>
        <a:ext cx="2503403" cy="1502041"/>
      </dsp:txXfrm>
    </dsp:sp>
    <dsp:sp modelId="{9ADB5A0F-08AB-4569-B407-56CCC2B830E4}">
      <dsp:nvSpPr>
        <dsp:cNvPr id="0" name=""/>
        <dsp:cNvSpPr/>
      </dsp:nvSpPr>
      <dsp:spPr>
        <a:xfrm>
          <a:off x="2753743" y="449941"/>
          <a:ext cx="2503403" cy="1502041"/>
        </a:xfrm>
        <a:prstGeom prst="rect">
          <a:avLst/>
        </a:prstGeom>
        <a:gradFill rotWithShape="0">
          <a:gsLst>
            <a:gs pos="0">
              <a:schemeClr val="accent3">
                <a:hueOff val="2250053"/>
                <a:satOff val="-3376"/>
                <a:lumOff val="-549"/>
                <a:alphaOff val="0"/>
                <a:shade val="51000"/>
                <a:satMod val="130000"/>
              </a:schemeClr>
            </a:gs>
            <a:gs pos="80000">
              <a:schemeClr val="accent3">
                <a:hueOff val="2250053"/>
                <a:satOff val="-3376"/>
                <a:lumOff val="-549"/>
                <a:alphaOff val="0"/>
                <a:shade val="93000"/>
                <a:satMod val="130000"/>
              </a:schemeClr>
            </a:gs>
            <a:gs pos="100000">
              <a:schemeClr val="accent3">
                <a:hueOff val="2250053"/>
                <a:satOff val="-3376"/>
                <a:lumOff val="-54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流量控制</a:t>
          </a:r>
          <a:endParaRPr lang="en-US" altLang="zh-TW" sz="2200" kern="1200" dirty="0" smtClean="0">
            <a:latin typeface="微軟正黑體" panose="020B0604030504040204" pitchFamily="34" charset="-120"/>
            <a:ea typeface="微軟正黑體" panose="020B0604030504040204" pitchFamily="34" charset="-120"/>
          </a:endParaRP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（</a:t>
          </a:r>
          <a:r>
            <a:rPr lang="en-US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flow control</a:t>
          </a: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</a:t>
          </a:r>
          <a:endParaRPr lang="zh-TW" altLang="en-US" sz="2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753743" y="449941"/>
        <a:ext cx="2503403" cy="1502041"/>
      </dsp:txXfrm>
    </dsp:sp>
    <dsp:sp modelId="{7FD8BDEF-AFBC-4123-B1DF-0BE4FB3D5DCD}">
      <dsp:nvSpPr>
        <dsp:cNvPr id="0" name=""/>
        <dsp:cNvSpPr/>
      </dsp:nvSpPr>
      <dsp:spPr>
        <a:xfrm>
          <a:off x="5507486" y="449941"/>
          <a:ext cx="2503403" cy="1502041"/>
        </a:xfrm>
        <a:prstGeom prst="rect">
          <a:avLst/>
        </a:prstGeom>
        <a:gradFill rotWithShape="0">
          <a:gsLst>
            <a:gs pos="0">
              <a:schemeClr val="accent3">
                <a:hueOff val="4500106"/>
                <a:satOff val="-6752"/>
                <a:lumOff val="-1098"/>
                <a:alphaOff val="0"/>
                <a:shade val="51000"/>
                <a:satMod val="130000"/>
              </a:schemeClr>
            </a:gs>
            <a:gs pos="80000">
              <a:schemeClr val="accent3">
                <a:hueOff val="4500106"/>
                <a:satOff val="-6752"/>
                <a:lumOff val="-1098"/>
                <a:alphaOff val="0"/>
                <a:shade val="93000"/>
                <a:satMod val="130000"/>
              </a:schemeClr>
            </a:gs>
            <a:gs pos="100000">
              <a:schemeClr val="accent3">
                <a:hueOff val="4500106"/>
                <a:satOff val="-6752"/>
                <a:lumOff val="-109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壅塞控制（</a:t>
          </a:r>
          <a:r>
            <a:rPr lang="en-US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congestion control</a:t>
          </a: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</a:t>
          </a:r>
          <a:endParaRPr lang="zh-TW" altLang="en-US" sz="2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507486" y="449941"/>
        <a:ext cx="2503403" cy="1502041"/>
      </dsp:txXfrm>
    </dsp:sp>
    <dsp:sp modelId="{E13A0590-2947-42EE-9386-D42DA6ABCBDF}">
      <dsp:nvSpPr>
        <dsp:cNvPr id="0" name=""/>
        <dsp:cNvSpPr/>
      </dsp:nvSpPr>
      <dsp:spPr>
        <a:xfrm>
          <a:off x="0" y="2202324"/>
          <a:ext cx="2503403" cy="1502041"/>
        </a:xfrm>
        <a:prstGeom prst="rect">
          <a:avLst/>
        </a:prstGeom>
        <a:gradFill rotWithShape="0">
          <a:gsLst>
            <a:gs pos="0">
              <a:schemeClr val="accent3">
                <a:hueOff val="6750158"/>
                <a:satOff val="-10128"/>
                <a:lumOff val="-1647"/>
                <a:alphaOff val="0"/>
                <a:shade val="51000"/>
                <a:satMod val="130000"/>
              </a:schemeClr>
            </a:gs>
            <a:gs pos="80000">
              <a:schemeClr val="accent3">
                <a:hueOff val="6750158"/>
                <a:satOff val="-10128"/>
                <a:lumOff val="-1647"/>
                <a:alphaOff val="0"/>
                <a:shade val="93000"/>
                <a:satMod val="130000"/>
              </a:schemeClr>
            </a:gs>
            <a:gs pos="100000">
              <a:schemeClr val="accent3">
                <a:hueOff val="6750158"/>
                <a:satOff val="-10128"/>
                <a:lumOff val="-164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連接導向（</a:t>
          </a:r>
          <a:r>
            <a:rPr lang="en-US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connection-oriented</a:t>
          </a: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</a:t>
          </a:r>
          <a:endParaRPr lang="zh-TW" altLang="en-US" sz="2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0" y="2202324"/>
        <a:ext cx="2503403" cy="1502041"/>
      </dsp:txXfrm>
    </dsp:sp>
    <dsp:sp modelId="{BDF32113-E7F9-427F-9F17-DA0B18B567E9}">
      <dsp:nvSpPr>
        <dsp:cNvPr id="0" name=""/>
        <dsp:cNvSpPr/>
      </dsp:nvSpPr>
      <dsp:spPr>
        <a:xfrm>
          <a:off x="2753743" y="2202324"/>
          <a:ext cx="2503403" cy="1502041"/>
        </a:xfrm>
        <a:prstGeom prst="rect">
          <a:avLst/>
        </a:prstGeom>
        <a:gradFill rotWithShape="0">
          <a:gsLst>
            <a:gs pos="0">
              <a:schemeClr val="accent3">
                <a:hueOff val="9000211"/>
                <a:satOff val="-13504"/>
                <a:lumOff val="-2196"/>
                <a:alphaOff val="0"/>
                <a:shade val="51000"/>
                <a:satMod val="130000"/>
              </a:schemeClr>
            </a:gs>
            <a:gs pos="80000">
              <a:schemeClr val="accent3">
                <a:hueOff val="9000211"/>
                <a:satOff val="-13504"/>
                <a:lumOff val="-2196"/>
                <a:alphaOff val="0"/>
                <a:shade val="93000"/>
                <a:satMod val="130000"/>
              </a:schemeClr>
            </a:gs>
            <a:gs pos="100000">
              <a:schemeClr val="accent3">
                <a:hueOff val="9000211"/>
                <a:satOff val="-13504"/>
                <a:lumOff val="-219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無連接導向（</a:t>
          </a:r>
          <a:r>
            <a:rPr lang="en-US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connectionless</a:t>
          </a: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）連線</a:t>
          </a:r>
          <a:endParaRPr lang="zh-TW" altLang="en-US" sz="2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753743" y="2202324"/>
        <a:ext cx="2503403" cy="1502041"/>
      </dsp:txXfrm>
    </dsp:sp>
    <dsp:sp modelId="{D5208BF1-A8E7-4370-8311-BB34E64A6826}">
      <dsp:nvSpPr>
        <dsp:cNvPr id="0" name=""/>
        <dsp:cNvSpPr/>
      </dsp:nvSpPr>
      <dsp:spPr>
        <a:xfrm>
          <a:off x="5507486" y="2202324"/>
          <a:ext cx="2503403" cy="1502041"/>
        </a:xfrm>
        <a:prstGeom prst="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可靠（</a:t>
          </a:r>
          <a:r>
            <a:rPr lang="en-US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reliable</a:t>
          </a:r>
          <a:r>
            <a:rPr lang="zh-TW" altLang="en-US" sz="220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）傳輸</a:t>
          </a:r>
          <a:endParaRPr lang="zh-TW" altLang="en-US" sz="22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507486" y="2202324"/>
        <a:ext cx="2503403" cy="15020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B76F81-BF68-4DDB-9BB7-32F5AF990B3C}">
      <dsp:nvSpPr>
        <dsp:cNvPr id="0" name=""/>
        <dsp:cNvSpPr/>
      </dsp:nvSpPr>
      <dsp:spPr>
        <a:xfrm>
          <a:off x="4503" y="103558"/>
          <a:ext cx="3474842" cy="8687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600" b="0" kern="1200" dirty="0" err="1" smtClean="0">
              <a:latin typeface="微軟正黑體" panose="020B0604030504040204" pitchFamily="34" charset="-120"/>
              <a:ea typeface="微軟正黑體" panose="020B0604030504040204" pitchFamily="34" charset="-120"/>
            </a:rPr>
            <a:t>UDP</a:t>
          </a:r>
          <a:r>
            <a:rPr lang="zh-TW" altLang="en-US" sz="3600" b="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協定</a:t>
          </a:r>
          <a:endParaRPr lang="zh-TW" altLang="en-US" sz="36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947" y="129002"/>
        <a:ext cx="3423954" cy="817822"/>
      </dsp:txXfrm>
    </dsp:sp>
    <dsp:sp modelId="{4C18955D-61AD-4B37-97D3-59C5C99DB71A}">
      <dsp:nvSpPr>
        <dsp:cNvPr id="0" name=""/>
        <dsp:cNvSpPr/>
      </dsp:nvSpPr>
      <dsp:spPr>
        <a:xfrm rot="5400000">
          <a:off x="1665912" y="1048280"/>
          <a:ext cx="152024" cy="152024"/>
        </a:xfrm>
        <a:prstGeom prst="rightArrow">
          <a:avLst>
            <a:gd name="adj1" fmla="val 667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5AE9C0-7ED1-49B3-B150-74E2F868242F}">
      <dsp:nvSpPr>
        <dsp:cNvPr id="0" name=""/>
        <dsp:cNvSpPr/>
      </dsp:nvSpPr>
      <dsp:spPr>
        <a:xfrm>
          <a:off x="4503" y="1276317"/>
          <a:ext cx="3474842" cy="86871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僅僅會將有問題的封包丟棄</a:t>
          </a:r>
          <a:endParaRPr lang="zh-TW" altLang="en-US" sz="20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947" y="1301761"/>
        <a:ext cx="3423954" cy="817822"/>
      </dsp:txXfrm>
    </dsp:sp>
    <dsp:sp modelId="{EE1F90C9-108D-4B75-9108-3E913E06C222}">
      <dsp:nvSpPr>
        <dsp:cNvPr id="0" name=""/>
        <dsp:cNvSpPr/>
      </dsp:nvSpPr>
      <dsp:spPr>
        <a:xfrm rot="5400000">
          <a:off x="1665912" y="2221040"/>
          <a:ext cx="152024" cy="152024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64DEAF6-EF4C-40CF-84E3-77AFE97B697E}">
      <dsp:nvSpPr>
        <dsp:cNvPr id="0" name=""/>
        <dsp:cNvSpPr/>
      </dsp:nvSpPr>
      <dsp:spPr>
        <a:xfrm>
          <a:off x="4503" y="2449076"/>
          <a:ext cx="3474842" cy="86871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無法偵測封包遺失</a:t>
          </a:r>
          <a:endParaRPr lang="zh-TW" altLang="en-US" sz="20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9947" y="2474520"/>
        <a:ext cx="3423954" cy="817822"/>
      </dsp:txXfrm>
    </dsp:sp>
    <dsp:sp modelId="{79D9AE4A-1271-4950-BB8E-E9135B1C2F1F}">
      <dsp:nvSpPr>
        <dsp:cNvPr id="0" name=""/>
        <dsp:cNvSpPr/>
      </dsp:nvSpPr>
      <dsp:spPr>
        <a:xfrm>
          <a:off x="3965823" y="103558"/>
          <a:ext cx="3474842" cy="8687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600" b="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TCP</a:t>
          </a:r>
          <a:r>
            <a:rPr lang="zh-TW" altLang="en-US" sz="3600" b="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協定</a:t>
          </a:r>
          <a:endParaRPr lang="zh-TW" altLang="en-US" sz="36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991267" y="129002"/>
        <a:ext cx="3423954" cy="817822"/>
      </dsp:txXfrm>
    </dsp:sp>
    <dsp:sp modelId="{C0B52F8D-1435-47AF-AC4F-5F373D1C51C2}">
      <dsp:nvSpPr>
        <dsp:cNvPr id="0" name=""/>
        <dsp:cNvSpPr/>
      </dsp:nvSpPr>
      <dsp:spPr>
        <a:xfrm rot="5400000">
          <a:off x="5627232" y="1048280"/>
          <a:ext cx="152024" cy="152024"/>
        </a:xfrm>
        <a:prstGeom prst="rightArrow">
          <a:avLst>
            <a:gd name="adj1" fmla="val 667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EC6C7CB-94F8-4E3A-8494-53926309F3D3}">
      <dsp:nvSpPr>
        <dsp:cNvPr id="0" name=""/>
        <dsp:cNvSpPr/>
      </dsp:nvSpPr>
      <dsp:spPr>
        <a:xfrm>
          <a:off x="3965823" y="1276317"/>
          <a:ext cx="3474842" cy="868710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會讓傳送端重新傳送含有錯誤的區段</a:t>
          </a:r>
          <a:endParaRPr lang="zh-TW" altLang="en-US" sz="20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991267" y="1301761"/>
        <a:ext cx="3423954" cy="817822"/>
      </dsp:txXfrm>
    </dsp:sp>
    <dsp:sp modelId="{D6F2FA4A-CDA3-4B63-B81D-C2D9C519543A}">
      <dsp:nvSpPr>
        <dsp:cNvPr id="0" name=""/>
        <dsp:cNvSpPr/>
      </dsp:nvSpPr>
      <dsp:spPr>
        <a:xfrm rot="5400000">
          <a:off x="5627232" y="2221040"/>
          <a:ext cx="152024" cy="152024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150D85-7367-4AAA-B9A2-8157BA7895B7}">
      <dsp:nvSpPr>
        <dsp:cNvPr id="0" name=""/>
        <dsp:cNvSpPr/>
      </dsp:nvSpPr>
      <dsp:spPr>
        <a:xfrm>
          <a:off x="3965823" y="2449076"/>
          <a:ext cx="3474842" cy="1781395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0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可以根據標頭裡記錄的封包序號偵測封包遺失，並重新傳送遺失的部分。</a:t>
          </a:r>
          <a:endParaRPr lang="zh-TW" altLang="en-US" sz="2000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017998" y="2501251"/>
        <a:ext cx="3370492" cy="16770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5B13CD-5B19-4525-82CD-3A65567138FB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F4914-B167-42A9-A312-51A7DF1FEEB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0948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EB12AB-0481-4543-9448-EE76391C4D02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E245B1-C9B5-4CB2-8096-E56E4F101A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780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fld id="{22AB3888-E9BA-4EFE-B7F9-6357771FFF42}" type="slidenum">
              <a:rPr lang="zh-TW" altLang="en-US" smtClean="0">
                <a:latin typeface="Times New Roman" pitchFamily="18" charset="0"/>
              </a:rPr>
              <a:pPr/>
              <a:t>2</a:t>
            </a:fld>
            <a:endParaRPr lang="en-US" altLang="zh-TW" smtClean="0">
              <a:latin typeface="Times New Roman" pitchFamily="18" charset="0"/>
            </a:endParaRPr>
          </a:p>
        </p:txBody>
      </p:sp>
      <p:sp>
        <p:nvSpPr>
          <p:cNvPr id="157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7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TW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gif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26078" y="502812"/>
            <a:ext cx="9170078" cy="6352105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8" name="圓角矩形圖說文字 277"/>
          <p:cNvSpPr/>
          <p:nvPr userDrawn="1"/>
        </p:nvSpPr>
        <p:spPr>
          <a:xfrm>
            <a:off x="272957" y="953725"/>
            <a:ext cx="2737212" cy="990044"/>
          </a:xfrm>
          <a:prstGeom prst="wedgeRoundRectCallout">
            <a:avLst>
              <a:gd name="adj1" fmla="val 34844"/>
              <a:gd name="adj2" fmla="val 81478"/>
              <a:gd name="adj3" fmla="val 16667"/>
            </a:avLst>
          </a:prstGeom>
          <a:solidFill>
            <a:srgbClr val="F2F2F2">
              <a:alpha val="20000"/>
            </a:srgbClr>
          </a:solidFill>
          <a:ln w="28575">
            <a:solidFill>
              <a:srgbClr val="000000">
                <a:alpha val="20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ctrTitle" hasCustomPrompt="1"/>
          </p:nvPr>
        </p:nvSpPr>
        <p:spPr>
          <a:xfrm>
            <a:off x="3157953" y="1043735"/>
            <a:ext cx="5476465" cy="966748"/>
          </a:xfrm>
        </p:spPr>
        <p:txBody>
          <a:bodyPr>
            <a:noAutofit/>
          </a:bodyPr>
          <a:lstStyle>
            <a:lvl1pPr algn="l">
              <a:defRPr sz="4800" b="1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defRPr>
            </a:lvl1pPr>
          </a:lstStyle>
          <a:p>
            <a:r>
              <a:rPr lang="zh-TW" altLang="en-US" dirty="0" smtClean="0"/>
              <a:t>計算機簡介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22799" y="2393950"/>
            <a:ext cx="4194429" cy="3735388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 smtClean="0"/>
              <a:t>按一下以編輯母片副標題樣式</a:t>
            </a:r>
            <a:endParaRPr lang="zh-TW" altLang="en-US" dirty="0"/>
          </a:p>
        </p:txBody>
      </p:sp>
      <p:sp>
        <p:nvSpPr>
          <p:cNvPr id="29" name="矩形 28"/>
          <p:cNvSpPr/>
          <p:nvPr userDrawn="1"/>
        </p:nvSpPr>
        <p:spPr>
          <a:xfrm>
            <a:off x="116505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48"/>
          <p:cNvSpPr/>
          <p:nvPr userDrawn="1"/>
        </p:nvSpPr>
        <p:spPr>
          <a:xfrm>
            <a:off x="389693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258070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/>
          <p:cNvSpPr/>
          <p:nvPr userDrawn="1"/>
        </p:nvSpPr>
        <p:spPr>
          <a:xfrm>
            <a:off x="542093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51"/>
          <p:cNvSpPr/>
          <p:nvPr userDrawn="1"/>
        </p:nvSpPr>
        <p:spPr>
          <a:xfrm>
            <a:off x="694493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52"/>
          <p:cNvSpPr/>
          <p:nvPr userDrawn="1"/>
        </p:nvSpPr>
        <p:spPr>
          <a:xfrm>
            <a:off x="899696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1172884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矩形 54"/>
          <p:cNvSpPr/>
          <p:nvPr userDrawn="1"/>
        </p:nvSpPr>
        <p:spPr>
          <a:xfrm>
            <a:off x="1041261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矩形 55"/>
          <p:cNvSpPr/>
          <p:nvPr userDrawn="1"/>
        </p:nvSpPr>
        <p:spPr>
          <a:xfrm>
            <a:off x="1325284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矩形 56"/>
          <p:cNvSpPr/>
          <p:nvPr userDrawn="1"/>
        </p:nvSpPr>
        <p:spPr>
          <a:xfrm>
            <a:off x="1477684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1698757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矩形 58"/>
          <p:cNvSpPr/>
          <p:nvPr userDrawn="1"/>
        </p:nvSpPr>
        <p:spPr>
          <a:xfrm>
            <a:off x="197194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矩形 59"/>
          <p:cNvSpPr/>
          <p:nvPr userDrawn="1"/>
        </p:nvSpPr>
        <p:spPr>
          <a:xfrm>
            <a:off x="1840322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矩形 60"/>
          <p:cNvSpPr/>
          <p:nvPr userDrawn="1"/>
        </p:nvSpPr>
        <p:spPr>
          <a:xfrm>
            <a:off x="212434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矩形 61"/>
          <p:cNvSpPr/>
          <p:nvPr userDrawn="1"/>
        </p:nvSpPr>
        <p:spPr>
          <a:xfrm>
            <a:off x="227674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矩形 62"/>
          <p:cNvSpPr/>
          <p:nvPr userDrawn="1"/>
        </p:nvSpPr>
        <p:spPr>
          <a:xfrm>
            <a:off x="2512458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矩形 63"/>
          <p:cNvSpPr/>
          <p:nvPr userDrawn="1"/>
        </p:nvSpPr>
        <p:spPr>
          <a:xfrm>
            <a:off x="2785646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矩形 64"/>
          <p:cNvSpPr/>
          <p:nvPr userDrawn="1"/>
        </p:nvSpPr>
        <p:spPr>
          <a:xfrm>
            <a:off x="2654023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矩形 65"/>
          <p:cNvSpPr/>
          <p:nvPr userDrawn="1"/>
        </p:nvSpPr>
        <p:spPr>
          <a:xfrm>
            <a:off x="2938046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矩形 66"/>
          <p:cNvSpPr/>
          <p:nvPr userDrawn="1"/>
        </p:nvSpPr>
        <p:spPr>
          <a:xfrm>
            <a:off x="3090446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矩形 67"/>
          <p:cNvSpPr/>
          <p:nvPr userDrawn="1"/>
        </p:nvSpPr>
        <p:spPr>
          <a:xfrm>
            <a:off x="3318937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矩形 68"/>
          <p:cNvSpPr/>
          <p:nvPr userDrawn="1"/>
        </p:nvSpPr>
        <p:spPr>
          <a:xfrm>
            <a:off x="359212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矩形 69"/>
          <p:cNvSpPr/>
          <p:nvPr userDrawn="1"/>
        </p:nvSpPr>
        <p:spPr>
          <a:xfrm>
            <a:off x="3460502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矩形 70"/>
          <p:cNvSpPr/>
          <p:nvPr userDrawn="1"/>
        </p:nvSpPr>
        <p:spPr>
          <a:xfrm>
            <a:off x="374452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矩形 71"/>
          <p:cNvSpPr/>
          <p:nvPr userDrawn="1"/>
        </p:nvSpPr>
        <p:spPr>
          <a:xfrm>
            <a:off x="389692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3" name="矩形 72"/>
          <p:cNvSpPr/>
          <p:nvPr userDrawn="1"/>
        </p:nvSpPr>
        <p:spPr>
          <a:xfrm>
            <a:off x="4129027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矩形 73"/>
          <p:cNvSpPr/>
          <p:nvPr userDrawn="1"/>
        </p:nvSpPr>
        <p:spPr>
          <a:xfrm>
            <a:off x="440221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矩形 74"/>
          <p:cNvSpPr/>
          <p:nvPr userDrawn="1"/>
        </p:nvSpPr>
        <p:spPr>
          <a:xfrm>
            <a:off x="4270592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6" name="矩形 75"/>
          <p:cNvSpPr/>
          <p:nvPr userDrawn="1"/>
        </p:nvSpPr>
        <p:spPr>
          <a:xfrm>
            <a:off x="455461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矩形 76"/>
          <p:cNvSpPr/>
          <p:nvPr userDrawn="1"/>
        </p:nvSpPr>
        <p:spPr>
          <a:xfrm>
            <a:off x="470701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" name="矩形 77"/>
          <p:cNvSpPr/>
          <p:nvPr userDrawn="1"/>
        </p:nvSpPr>
        <p:spPr>
          <a:xfrm>
            <a:off x="4939117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矩形 78"/>
          <p:cNvSpPr/>
          <p:nvPr userDrawn="1"/>
        </p:nvSpPr>
        <p:spPr>
          <a:xfrm>
            <a:off x="521230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矩形 79"/>
          <p:cNvSpPr/>
          <p:nvPr userDrawn="1"/>
        </p:nvSpPr>
        <p:spPr>
          <a:xfrm>
            <a:off x="5080682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矩形 80"/>
          <p:cNvSpPr/>
          <p:nvPr userDrawn="1"/>
        </p:nvSpPr>
        <p:spPr>
          <a:xfrm>
            <a:off x="536470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2" name="矩形 81"/>
          <p:cNvSpPr/>
          <p:nvPr userDrawn="1"/>
        </p:nvSpPr>
        <p:spPr>
          <a:xfrm>
            <a:off x="5517105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3" name="矩形 82"/>
          <p:cNvSpPr/>
          <p:nvPr userDrawn="1"/>
        </p:nvSpPr>
        <p:spPr>
          <a:xfrm>
            <a:off x="5749207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4" name="矩形 83"/>
          <p:cNvSpPr/>
          <p:nvPr userDrawn="1"/>
        </p:nvSpPr>
        <p:spPr>
          <a:xfrm>
            <a:off x="6022395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5" name="矩形 84"/>
          <p:cNvSpPr/>
          <p:nvPr userDrawn="1"/>
        </p:nvSpPr>
        <p:spPr>
          <a:xfrm>
            <a:off x="5890772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矩形 85"/>
          <p:cNvSpPr/>
          <p:nvPr userDrawn="1"/>
        </p:nvSpPr>
        <p:spPr>
          <a:xfrm>
            <a:off x="6174795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7" name="矩形 86"/>
          <p:cNvSpPr/>
          <p:nvPr userDrawn="1"/>
        </p:nvSpPr>
        <p:spPr>
          <a:xfrm>
            <a:off x="6327195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8" name="矩形 87"/>
          <p:cNvSpPr/>
          <p:nvPr userDrawn="1"/>
        </p:nvSpPr>
        <p:spPr>
          <a:xfrm>
            <a:off x="6563896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9" name="矩形 88"/>
          <p:cNvSpPr/>
          <p:nvPr userDrawn="1"/>
        </p:nvSpPr>
        <p:spPr>
          <a:xfrm>
            <a:off x="6837084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0" name="矩形 89"/>
          <p:cNvSpPr/>
          <p:nvPr userDrawn="1"/>
        </p:nvSpPr>
        <p:spPr>
          <a:xfrm>
            <a:off x="6705461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1" name="矩形 90"/>
          <p:cNvSpPr/>
          <p:nvPr userDrawn="1"/>
        </p:nvSpPr>
        <p:spPr>
          <a:xfrm>
            <a:off x="6989484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矩形 91"/>
          <p:cNvSpPr/>
          <p:nvPr userDrawn="1"/>
        </p:nvSpPr>
        <p:spPr>
          <a:xfrm>
            <a:off x="7141884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3" name="矩形 92"/>
          <p:cNvSpPr/>
          <p:nvPr userDrawn="1"/>
        </p:nvSpPr>
        <p:spPr>
          <a:xfrm>
            <a:off x="7369387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4" name="矩形 93"/>
          <p:cNvSpPr/>
          <p:nvPr userDrawn="1"/>
        </p:nvSpPr>
        <p:spPr>
          <a:xfrm>
            <a:off x="7642575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5" name="矩形 94"/>
          <p:cNvSpPr/>
          <p:nvPr userDrawn="1"/>
        </p:nvSpPr>
        <p:spPr>
          <a:xfrm>
            <a:off x="7510952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6" name="矩形 95"/>
          <p:cNvSpPr/>
          <p:nvPr userDrawn="1"/>
        </p:nvSpPr>
        <p:spPr>
          <a:xfrm>
            <a:off x="7794975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7" name="矩形 96"/>
          <p:cNvSpPr/>
          <p:nvPr userDrawn="1"/>
        </p:nvSpPr>
        <p:spPr>
          <a:xfrm>
            <a:off x="7947375" y="-1051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8" name="矩形 97"/>
          <p:cNvSpPr/>
          <p:nvPr userDrawn="1"/>
        </p:nvSpPr>
        <p:spPr>
          <a:xfrm>
            <a:off x="8171734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矩形 98"/>
          <p:cNvSpPr/>
          <p:nvPr userDrawn="1"/>
        </p:nvSpPr>
        <p:spPr>
          <a:xfrm>
            <a:off x="8444922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0" name="矩形 99"/>
          <p:cNvSpPr/>
          <p:nvPr userDrawn="1"/>
        </p:nvSpPr>
        <p:spPr>
          <a:xfrm>
            <a:off x="8313299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1" name="矩形 100"/>
          <p:cNvSpPr/>
          <p:nvPr userDrawn="1"/>
        </p:nvSpPr>
        <p:spPr>
          <a:xfrm>
            <a:off x="8597322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2" name="矩形 101"/>
          <p:cNvSpPr/>
          <p:nvPr userDrawn="1"/>
        </p:nvSpPr>
        <p:spPr>
          <a:xfrm>
            <a:off x="8749722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3" name="矩形 102"/>
          <p:cNvSpPr/>
          <p:nvPr userDrawn="1"/>
        </p:nvSpPr>
        <p:spPr>
          <a:xfrm>
            <a:off x="8969629" y="0"/>
            <a:ext cx="67507" cy="63007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5" name="圖片版面配置區 274"/>
          <p:cNvSpPr>
            <a:spLocks noGrp="1"/>
          </p:cNvSpPr>
          <p:nvPr>
            <p:ph type="pic" sz="quarter" idx="13"/>
          </p:nvPr>
        </p:nvSpPr>
        <p:spPr>
          <a:xfrm>
            <a:off x="0" y="2393950"/>
            <a:ext cx="4622800" cy="3735388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276" name="文字方塊 275"/>
          <p:cNvSpPr txBox="1"/>
          <p:nvPr userDrawn="1"/>
        </p:nvSpPr>
        <p:spPr>
          <a:xfrm>
            <a:off x="264913" y="975500"/>
            <a:ext cx="2768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smtClean="0">
                <a:solidFill>
                  <a:schemeClr val="bg1"/>
                </a:solidFill>
              </a:rPr>
              <a:t>CHAPTER</a:t>
            </a:r>
            <a:r>
              <a:rPr lang="zh-TW" altLang="en-US" sz="3600" b="1" dirty="0" smtClean="0">
                <a:solidFill>
                  <a:schemeClr val="bg1"/>
                </a:solidFill>
              </a:rPr>
              <a:t> </a:t>
            </a:r>
            <a:r>
              <a:rPr lang="en-US" altLang="zh-TW" sz="5400" b="1" dirty="0" smtClean="0">
                <a:solidFill>
                  <a:schemeClr val="accent3">
                    <a:lumMod val="50000"/>
                  </a:schemeClr>
                </a:solidFill>
              </a:rPr>
              <a:t>06</a:t>
            </a:r>
            <a:endParaRPr lang="zh-TW" altLang="en-US" sz="5400" b="1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8197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242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9100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DAD8F38-8795-4DFA-8634-4D84CBE67F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8999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DAD8F38-8795-4DFA-8634-4D84CBE67F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22089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DAD8F38-8795-4DFA-8634-4D84CBE67F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63518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5288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846138"/>
            <a:ext cx="8229600" cy="1143000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2213865"/>
            <a:ext cx="8229600" cy="3912298"/>
          </a:xfrm>
        </p:spPr>
        <p:txBody>
          <a:bodyPr/>
          <a:lstStyle>
            <a:lvl1pPr marL="457200" indent="-457200" algn="just" hangingPunct="0">
              <a:buFontTx/>
              <a:buBlip>
                <a:blip r:embed="rId2"/>
              </a:buBlip>
              <a:defRPr sz="2800" b="1">
                <a:latin typeface="微軟正黑體" pitchFamily="34" charset="-120"/>
                <a:ea typeface="微軟正黑體" pitchFamily="34" charset="-120"/>
              </a:defRPr>
            </a:lvl1pPr>
            <a:lvl2pPr marL="914400" indent="-457200" algn="just" hangingPunct="0">
              <a:buClr>
                <a:schemeClr val="tx2"/>
              </a:buClr>
              <a:buFont typeface="Wingdings 3" panose="05040102010807070707" pitchFamily="18" charset="2"/>
              <a:buChar char=""/>
              <a:defRPr sz="2600" b="1">
                <a:latin typeface="微軟正黑體" pitchFamily="34" charset="-120"/>
                <a:ea typeface="微軟正黑體" pitchFamily="34" charset="-120"/>
              </a:defRPr>
            </a:lvl2pPr>
            <a:lvl3pPr marL="1257300" indent="-342900" algn="just" hangingPunct="0">
              <a:buClr>
                <a:schemeClr val="accent1"/>
              </a:buClr>
              <a:buFont typeface="微軟正黑體" panose="020B0604030504040204" pitchFamily="34" charset="-120"/>
              <a:buChar char="■"/>
              <a:defRPr b="1">
                <a:latin typeface="微軟正黑體" pitchFamily="34" charset="-120"/>
                <a:ea typeface="微軟正黑體" pitchFamily="34" charset="-120"/>
              </a:defRPr>
            </a:lvl3pPr>
            <a:lvl4pPr marL="1371600" indent="0" algn="just" hangingPunct="0">
              <a:buNone/>
              <a:defRPr b="1">
                <a:latin typeface="微軟正黑體" pitchFamily="34" charset="-120"/>
                <a:ea typeface="微軟正黑體" pitchFamily="34" charset="-120"/>
              </a:defRPr>
            </a:lvl4pPr>
            <a:lvl5pPr marL="1828800" indent="0" algn="just" hangingPunct="0">
              <a:buNone/>
              <a:defRPr b="1">
                <a:latin typeface="微軟正黑體" pitchFamily="34" charset="-120"/>
                <a:ea typeface="微軟正黑體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7287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8" name="Picture 4" descr="D:\製作中\02再版書\0558909\章首頁\computer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11" y="87460"/>
            <a:ext cx="425589" cy="553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906573" y="179684"/>
            <a:ext cx="36654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800" b="0" i="0" u="none" strike="noStrike" kern="1200" baseline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An Introduction to Computer Science</a:t>
            </a:r>
            <a:endParaRPr lang="zh-TW" alt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8127395" y="0"/>
            <a:ext cx="1016605" cy="72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 userDrawn="1"/>
        </p:nvSpPr>
        <p:spPr>
          <a:xfrm>
            <a:off x="8073134" y="51592"/>
            <a:ext cx="112512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Chapter</a:t>
            </a:r>
          </a:p>
          <a:p>
            <a:pPr algn="ctr"/>
            <a:r>
              <a:rPr lang="en-US" altLang="zh-TW" sz="2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06</a:t>
            </a:r>
            <a:endParaRPr lang="zh-TW" altLang="en-US" sz="24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7812360" y="388736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7677345" y="517980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13057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78750"/>
            <a:ext cx="8229600" cy="4947413"/>
          </a:xfrm>
        </p:spPr>
        <p:txBody>
          <a:bodyPr/>
          <a:lstStyle>
            <a:lvl1pPr marL="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1pPr>
            <a:lvl2pPr marL="4572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2pPr>
            <a:lvl3pPr marL="9144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3pPr>
            <a:lvl4pPr marL="13716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4pPr>
            <a:lvl5pPr marL="18288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7287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8" name="Picture 4" descr="D:\製作中\02再版書\0558909\章首頁\computer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11" y="87460"/>
            <a:ext cx="425589" cy="553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906573" y="179684"/>
            <a:ext cx="36654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800" b="0" i="0" u="none" strike="noStrike" kern="1200" baseline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An Introduction to Computer Science</a:t>
            </a:r>
            <a:endParaRPr lang="zh-TW" alt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8127395" y="0"/>
            <a:ext cx="1016605" cy="72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 userDrawn="1"/>
        </p:nvSpPr>
        <p:spPr>
          <a:xfrm>
            <a:off x="8073134" y="51592"/>
            <a:ext cx="112512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Chapter</a:t>
            </a:r>
          </a:p>
          <a:p>
            <a:pPr algn="ctr"/>
            <a:r>
              <a:rPr lang="en-US" altLang="zh-TW" sz="2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06</a:t>
            </a:r>
            <a:endParaRPr lang="zh-TW" altLang="en-US" sz="24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7812360" y="388736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7677345" y="517980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57584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7287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8" name="Picture 4" descr="D:\製作中\02再版書\0558909\章首頁\computer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11" y="87460"/>
            <a:ext cx="425589" cy="553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906573" y="179684"/>
            <a:ext cx="36654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800" b="0" i="0" u="none" strike="noStrike" kern="1200" baseline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An Introduction to Computer Science</a:t>
            </a:r>
            <a:endParaRPr lang="zh-TW" alt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8127395" y="0"/>
            <a:ext cx="1016605" cy="72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 userDrawn="1"/>
        </p:nvSpPr>
        <p:spPr>
          <a:xfrm>
            <a:off x="8073134" y="51592"/>
            <a:ext cx="112512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Chapter</a:t>
            </a:r>
          </a:p>
          <a:p>
            <a:pPr algn="ctr"/>
            <a:r>
              <a:rPr lang="en-US" altLang="zh-TW" sz="2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06</a:t>
            </a:r>
            <a:endParaRPr lang="zh-TW" altLang="en-US" sz="24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7812360" y="388736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7677345" y="517980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457200" y="1133745"/>
            <a:ext cx="8229600" cy="4992418"/>
          </a:xfrm>
        </p:spPr>
        <p:txBody>
          <a:bodyPr/>
          <a:lstStyle>
            <a:lvl1pPr marL="457200" indent="-457200">
              <a:buFontTx/>
              <a:buBlip>
                <a:blip r:embed="rId4"/>
              </a:buBlip>
              <a:defRPr>
                <a:latin typeface="微軟正黑體" pitchFamily="34" charset="-120"/>
                <a:ea typeface="微軟正黑體" pitchFamily="34" charset="-120"/>
              </a:defRPr>
            </a:lvl1pPr>
            <a:lvl2pPr marL="4572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2pPr>
            <a:lvl3pPr marL="9144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3pPr>
            <a:lvl4pPr marL="13716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4pPr>
            <a:lvl5pPr marL="18288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572017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250" y="838104"/>
            <a:ext cx="9144000" cy="52205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7287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8" name="Picture 4" descr="D:\製作中\02再版書\0558909\章首頁\computer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11" y="87460"/>
            <a:ext cx="425589" cy="553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906573" y="179684"/>
            <a:ext cx="36654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800" b="0" i="0" u="none" strike="noStrike" kern="1200" baseline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An Introduction to Computer Science</a:t>
            </a:r>
            <a:endParaRPr lang="zh-TW" alt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8127395" y="0"/>
            <a:ext cx="1016605" cy="72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 userDrawn="1"/>
        </p:nvSpPr>
        <p:spPr>
          <a:xfrm>
            <a:off x="8073134" y="51592"/>
            <a:ext cx="112512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Chapter</a:t>
            </a:r>
          </a:p>
          <a:p>
            <a:pPr algn="ctr"/>
            <a:r>
              <a:rPr lang="en-US" altLang="zh-TW" sz="2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06</a:t>
            </a:r>
            <a:endParaRPr lang="zh-TW" altLang="en-US" sz="24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7812360" y="388736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7677345" y="517980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圓角矩形 5"/>
          <p:cNvSpPr/>
          <p:nvPr userDrawn="1"/>
        </p:nvSpPr>
        <p:spPr>
          <a:xfrm>
            <a:off x="269865" y="1673805"/>
            <a:ext cx="8604269" cy="414046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/>
          <p:cNvSpPr/>
          <p:nvPr userDrawn="1"/>
        </p:nvSpPr>
        <p:spPr>
          <a:xfrm>
            <a:off x="683018" y="1178750"/>
            <a:ext cx="413266" cy="4132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橢圓 27"/>
          <p:cNvSpPr/>
          <p:nvPr userDrawn="1"/>
        </p:nvSpPr>
        <p:spPr>
          <a:xfrm>
            <a:off x="1151620" y="1178750"/>
            <a:ext cx="413266" cy="4132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橢圓 28"/>
          <p:cNvSpPr/>
          <p:nvPr userDrawn="1"/>
        </p:nvSpPr>
        <p:spPr>
          <a:xfrm>
            <a:off x="1601670" y="1178750"/>
            <a:ext cx="413266" cy="4132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橢圓 29"/>
          <p:cNvSpPr/>
          <p:nvPr userDrawn="1"/>
        </p:nvSpPr>
        <p:spPr>
          <a:xfrm>
            <a:off x="2051720" y="1180091"/>
            <a:ext cx="413266" cy="4132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 userDrawn="1"/>
        </p:nvSpPr>
        <p:spPr>
          <a:xfrm>
            <a:off x="683018" y="1196984"/>
            <a:ext cx="2221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IT</a:t>
            </a:r>
            <a:r>
              <a:rPr lang="zh-TW" altLang="en-US" b="1" dirty="0" smtClean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　魔　法　師</a:t>
            </a:r>
            <a:endParaRPr lang="en-US" altLang="zh-TW" b="1" dirty="0" smtClean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14349" name="Picture 13"/>
          <p:cNvPicPr>
            <a:picLocks noChangeAspect="1" noChangeArrowheads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7232">
            <a:off x="8013955" y="1273755"/>
            <a:ext cx="1038226" cy="800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51" name="Picture 15"/>
          <p:cNvPicPr>
            <a:picLocks noChangeAspect="1" noChangeArrowheads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616" y="1132600"/>
            <a:ext cx="2456765" cy="634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6096" y="2035362"/>
            <a:ext cx="8229600" cy="3778903"/>
          </a:xfrm>
        </p:spPr>
        <p:txBody>
          <a:bodyPr/>
          <a:lstStyle>
            <a:lvl1pPr marL="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1pPr>
            <a:lvl2pPr marL="4572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2pPr>
            <a:lvl3pPr marL="9144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3pPr>
            <a:lvl4pPr marL="13716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4pPr>
            <a:lvl5pPr marL="18288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364929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250" y="838104"/>
            <a:ext cx="9144000" cy="52205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7287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8" name="Picture 4" descr="D:\製作中\02再版書\0558909\章首頁\computer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11" y="87460"/>
            <a:ext cx="425589" cy="553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906573" y="179684"/>
            <a:ext cx="36654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800" b="0" i="0" u="none" strike="noStrike" kern="1200" baseline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An Introduction to Computer Science</a:t>
            </a:r>
            <a:endParaRPr lang="zh-TW" alt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8127395" y="0"/>
            <a:ext cx="1016605" cy="72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 userDrawn="1"/>
        </p:nvSpPr>
        <p:spPr>
          <a:xfrm>
            <a:off x="8073134" y="51592"/>
            <a:ext cx="112512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Chapter</a:t>
            </a:r>
          </a:p>
          <a:p>
            <a:pPr algn="ctr"/>
            <a:r>
              <a:rPr lang="en-US" altLang="zh-TW" sz="24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06</a:t>
            </a:r>
            <a:endParaRPr lang="zh-TW" altLang="en-US" sz="24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7812360" y="388736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7677345" y="517980"/>
            <a:ext cx="135015" cy="135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圓角矩形 5"/>
          <p:cNvSpPr/>
          <p:nvPr userDrawn="1"/>
        </p:nvSpPr>
        <p:spPr>
          <a:xfrm>
            <a:off x="269865" y="1673805"/>
            <a:ext cx="8604269" cy="41404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9" name="Picture 14"/>
          <p:cNvPicPr>
            <a:picLocks noChangeAspect="1" noChangeArrowheads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9274" y="1132600"/>
            <a:ext cx="730257" cy="9069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 descr="D:\製作中\02再版書\0558909\資訊小耳朵 圖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11" y="838104"/>
            <a:ext cx="4545505" cy="1418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字方塊 12"/>
          <p:cNvSpPr txBox="1"/>
          <p:nvPr userDrawn="1"/>
        </p:nvSpPr>
        <p:spPr>
          <a:xfrm>
            <a:off x="517653" y="1628800"/>
            <a:ext cx="4443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smtClean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IT</a:t>
            </a:r>
            <a:r>
              <a:rPr lang="zh-TW" altLang="en-US" sz="2400" b="1" dirty="0" smtClean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    魔     法     小     百     科</a:t>
            </a:r>
            <a:endParaRPr lang="en-US" altLang="zh-TW" sz="2400" b="1" dirty="0" smtClean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5" name="內容版面配置區 2"/>
          <p:cNvSpPr>
            <a:spLocks noGrp="1"/>
          </p:cNvSpPr>
          <p:nvPr>
            <p:ph idx="1"/>
          </p:nvPr>
        </p:nvSpPr>
        <p:spPr>
          <a:xfrm>
            <a:off x="406096" y="2256499"/>
            <a:ext cx="8229600" cy="3557766"/>
          </a:xfrm>
        </p:spPr>
        <p:txBody>
          <a:bodyPr/>
          <a:lstStyle>
            <a:lvl1pPr marL="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1pPr>
            <a:lvl2pPr marL="4572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2pPr>
            <a:lvl3pPr marL="9144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3pPr>
            <a:lvl4pPr marL="13716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4pPr>
            <a:lvl5pPr marL="1828800" indent="0">
              <a:buNone/>
              <a:defRPr>
                <a:latin typeface="微軟正黑體" pitchFamily="34" charset="-120"/>
                <a:ea typeface="微軟正黑體" pitchFamily="34" charset="-120"/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419238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718750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4432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0587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8" name="橢圓 7"/>
          <p:cNvSpPr/>
          <p:nvPr userDrawn="1"/>
        </p:nvSpPr>
        <p:spPr>
          <a:xfrm>
            <a:off x="161510" y="6219310"/>
            <a:ext cx="450050" cy="4500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/>
          <p:cNvSpPr/>
          <p:nvPr userDrawn="1"/>
        </p:nvSpPr>
        <p:spPr>
          <a:xfrm>
            <a:off x="296525" y="6219310"/>
            <a:ext cx="450050" cy="450050"/>
          </a:xfrm>
          <a:prstGeom prst="ellipse">
            <a:avLst/>
          </a:prstGeom>
          <a:solidFill>
            <a:srgbClr val="9BBB59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116505" y="6259669"/>
            <a:ext cx="58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B089E88-AE65-4CA2-BA11-4B6DC14C3389}" type="slidenum">
              <a:rPr lang="zh-TW" altLang="en-US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6146" name="Picture 2" descr="D:\桌面\logo.png"/>
          <p:cNvPicPr>
            <a:picLocks noChangeAspect="1" noChangeArrowheads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595" y="6304952"/>
            <a:ext cx="945105" cy="27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動作按鈕: 上一項 3">
            <a:hlinkClick r:id="" action="ppaction://hlinkshowjump?jump=previousslide" highlightClick="1"/>
          </p:cNvPr>
          <p:cNvSpPr/>
          <p:nvPr userDrawn="1"/>
        </p:nvSpPr>
        <p:spPr>
          <a:xfrm>
            <a:off x="7452320" y="6296111"/>
            <a:ext cx="360000" cy="360000"/>
          </a:xfrm>
          <a:prstGeom prst="actionButtonBackPrevious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reflection blurRad="6350" stA="50000" endA="300" endPos="90000" dir="5400000" sy="-100000" algn="bl" rotWithShape="0"/>
          </a:effectLst>
          <a:scene3d>
            <a:camera prst="obliqueBottomRight"/>
            <a:lightRig rig="threePt" dir="t"/>
          </a:scene3d>
          <a:sp3d>
            <a:bevelT w="25400" h="25400"/>
            <a:bevelB w="12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動作按鈕: 首頁 4">
            <a:hlinkClick r:id="" action="ppaction://hlinkshowjump?jump=firstslide" highlightClick="1"/>
          </p:cNvPr>
          <p:cNvSpPr/>
          <p:nvPr userDrawn="1"/>
        </p:nvSpPr>
        <p:spPr>
          <a:xfrm>
            <a:off x="7992380" y="6296111"/>
            <a:ext cx="360000" cy="360000"/>
          </a:xfrm>
          <a:prstGeom prst="actionButtonHom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reflection blurRad="6350" stA="50000" endA="300" endPos="90000" dir="5400000" sy="-100000" algn="bl" rotWithShape="0"/>
          </a:effectLst>
          <a:scene3d>
            <a:camera prst="obliqueBottomRight"/>
            <a:lightRig rig="threePt" dir="t"/>
          </a:scene3d>
          <a:sp3d>
            <a:bevelT w="25400" h="25400"/>
            <a:bevelB w="12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動作按鈕: 下一項 5">
            <a:hlinkClick r:id="" action="ppaction://hlinkshowjump?jump=nextslide" highlightClick="1"/>
          </p:cNvPr>
          <p:cNvSpPr/>
          <p:nvPr userDrawn="1"/>
        </p:nvSpPr>
        <p:spPr>
          <a:xfrm>
            <a:off x="8492930" y="6295222"/>
            <a:ext cx="360000" cy="360000"/>
          </a:xfrm>
          <a:prstGeom prst="actionButtonForwardNex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reflection blurRad="6350" stA="50000" endA="300" endPos="90000" dir="5400000" sy="-100000" algn="bl" rotWithShape="0"/>
          </a:effectLst>
          <a:scene3d>
            <a:camera prst="obliqueBottomRight"/>
            <a:lightRig rig="threePt" dir="t"/>
          </a:scene3d>
          <a:sp3d>
            <a:bevelT w="25400" h="25400"/>
            <a:bevelB w="12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9035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3" r:id="rId4"/>
    <p:sldLayoutId id="2147483661" r:id="rId5"/>
    <p:sldLayoutId id="2147483662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image" Target="../media/image9.jpeg"/><Relationship Id="rId7" Type="http://schemas.openxmlformats.org/officeDocument/2006/relationships/slide" Target="slide15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slide" Target="slide2.xml"/><Relationship Id="rId10" Type="http://schemas.openxmlformats.org/officeDocument/2006/relationships/slide" Target="slide40.xml"/><Relationship Id="rId4" Type="http://schemas.openxmlformats.org/officeDocument/2006/relationships/image" Target="../media/image10.tiff"/><Relationship Id="rId9" Type="http://schemas.openxmlformats.org/officeDocument/2006/relationships/slide" Target="slide3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直線接點 28"/>
          <p:cNvCxnSpPr/>
          <p:nvPr/>
        </p:nvCxnSpPr>
        <p:spPr>
          <a:xfrm>
            <a:off x="3157953" y="2010483"/>
            <a:ext cx="5779532" cy="0"/>
          </a:xfrm>
          <a:prstGeom prst="line">
            <a:avLst/>
          </a:prstGeom>
          <a:ln w="76200">
            <a:solidFill>
              <a:schemeClr val="bg2">
                <a:lumMod val="25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D:\製作中\02再版書\0558909\章首頁\not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3204" y="1983133"/>
            <a:ext cx="3790950" cy="4446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標題 6"/>
          <p:cNvSpPr>
            <a:spLocks noGrp="1"/>
          </p:cNvSpPr>
          <p:nvPr>
            <p:ph type="ctrTitle"/>
          </p:nvPr>
        </p:nvSpPr>
        <p:spPr>
          <a:xfrm>
            <a:off x="3157953" y="1043735"/>
            <a:ext cx="5476465" cy="939398"/>
          </a:xfrm>
        </p:spPr>
        <p:txBody>
          <a:bodyPr/>
          <a:lstStyle/>
          <a:p>
            <a:r>
              <a:rPr lang="zh-TW" altLang="en-US" dirty="0" smtClean="0"/>
              <a:t>網際網路</a:t>
            </a:r>
            <a:endParaRPr lang="zh-TW" altLang="en-US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4658" y="2513414"/>
            <a:ext cx="2846870" cy="2846089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21401888">
            <a:off x="1137697" y="2694412"/>
            <a:ext cx="2846870" cy="2846089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</p:pic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21077218">
            <a:off x="1263123" y="2912631"/>
            <a:ext cx="2846870" cy="2846089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</p:pic>
      <p:sp>
        <p:nvSpPr>
          <p:cNvPr id="3" name="矩形 2"/>
          <p:cNvSpPr/>
          <p:nvPr/>
        </p:nvSpPr>
        <p:spPr>
          <a:xfrm>
            <a:off x="5374295" y="2390441"/>
            <a:ext cx="350985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5" action="ppaction://hlinksldjump"/>
              </a:rPr>
              <a:t>6-1 </a:t>
            </a:r>
            <a:r>
              <a:rPr lang="zh-TW" altLang="en-US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5" action="ppaction://hlinksldjump"/>
              </a:rPr>
              <a:t>網際網路</a:t>
            </a:r>
            <a:endParaRPr lang="en-US" altLang="zh-TW" sz="2400" dirty="0" smtClean="0">
              <a:solidFill>
                <a:schemeClr val="tx2"/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6" action="ppaction://hlinksldjump"/>
              </a:rPr>
              <a:t>6-2</a:t>
            </a:r>
            <a:r>
              <a:rPr lang="zh-TW" altLang="en-US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6" action="ppaction://hlinksldjump"/>
              </a:rPr>
              <a:t> 資料連結層</a:t>
            </a:r>
            <a:endParaRPr lang="en-US" altLang="zh-TW" sz="2400" dirty="0" smtClean="0">
              <a:solidFill>
                <a:schemeClr val="tx2"/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7" action="ppaction://hlinksldjump"/>
              </a:rPr>
              <a:t>6-3</a:t>
            </a:r>
            <a:r>
              <a:rPr lang="zh-TW" altLang="en-US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7" action="ppaction://hlinksldjump"/>
              </a:rPr>
              <a:t> 網路層</a:t>
            </a:r>
            <a:endParaRPr lang="en-US" altLang="zh-TW" sz="2400" dirty="0" smtClean="0">
              <a:solidFill>
                <a:schemeClr val="tx2"/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8" action="ppaction://hlinksldjump"/>
              </a:rPr>
              <a:t>6-4</a:t>
            </a:r>
            <a:r>
              <a:rPr lang="zh-TW" altLang="en-US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8" action="ppaction://hlinksldjump"/>
              </a:rPr>
              <a:t> 傳輸層</a:t>
            </a:r>
            <a:endParaRPr lang="en-US" altLang="zh-TW" sz="2400" dirty="0" smtClean="0">
              <a:solidFill>
                <a:schemeClr val="tx2"/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9" action="ppaction://hlinksldjump"/>
              </a:rPr>
              <a:t>6-5</a:t>
            </a:r>
            <a:r>
              <a:rPr lang="zh-TW" altLang="en-US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9" action="ppaction://hlinksldjump"/>
              </a:rPr>
              <a:t> 應用層</a:t>
            </a:r>
            <a:endParaRPr lang="en-US" altLang="zh-TW" sz="2400" dirty="0" smtClean="0">
              <a:solidFill>
                <a:schemeClr val="tx2"/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en-US" altLang="zh-TW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10" action="ppaction://hlinksldjump"/>
              </a:rPr>
              <a:t>6-6</a:t>
            </a:r>
            <a:r>
              <a:rPr lang="zh-TW" altLang="en-US" sz="2400" dirty="0" smtClean="0">
                <a:solidFill>
                  <a:schemeClr val="tx2"/>
                </a:solidFill>
                <a:latin typeface="微軟正黑體" pitchFamily="34" charset="-120"/>
                <a:ea typeface="微軟正黑體" pitchFamily="34" charset="-120"/>
                <a:hlinkClick r:id="rId10" action="ppaction://hlinksldjump"/>
              </a:rPr>
              <a:t> 網際網路的基本設定和除錯方式 </a:t>
            </a:r>
            <a:endParaRPr lang="en-US" altLang="zh-TW" sz="2400" dirty="0">
              <a:solidFill>
                <a:schemeClr val="tx2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4374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dirty="0" smtClean="0"/>
              <a:t>網際網路的歷史</a:t>
            </a:r>
            <a:r>
              <a:rPr lang="en-US" altLang="zh-TW" dirty="0" smtClean="0"/>
              <a:t>(</a:t>
            </a:r>
            <a:r>
              <a:rPr lang="zh-TW" altLang="en-US" dirty="0" smtClean="0"/>
              <a:t>續</a:t>
            </a:r>
            <a:r>
              <a:rPr lang="en-US" altLang="zh-TW" dirty="0" smtClean="0"/>
              <a:t>)</a:t>
            </a:r>
            <a:endParaRPr lang="zh-TW" altLang="en-US" dirty="0" smtClean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753" y="1686469"/>
            <a:ext cx="7274719" cy="442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7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6-2</a:t>
            </a:r>
            <a:r>
              <a:rPr lang="zh-TW" altLang="en-US" dirty="0" smtClean="0"/>
              <a:t> 資料連結層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0" dirty="0" smtClean="0"/>
              <a:t>資料</a:t>
            </a:r>
            <a:r>
              <a:rPr lang="zh-TW" altLang="en-US" b="0" dirty="0"/>
              <a:t>連結層所使用的</a:t>
            </a:r>
            <a:r>
              <a:rPr lang="zh-TW" altLang="en-US" b="0" dirty="0" smtClean="0"/>
              <a:t>通訊協定</a:t>
            </a:r>
            <a:r>
              <a:rPr lang="zh-TW" altLang="en-US" b="0" dirty="0"/>
              <a:t>往往是取決於使用者上網時所使用的網路介面</a:t>
            </a:r>
            <a:r>
              <a:rPr lang="zh-TW" altLang="en-US" b="0" dirty="0" smtClean="0"/>
              <a:t>。</a:t>
            </a:r>
            <a:endParaRPr lang="en-US" altLang="zh-TW" b="0" dirty="0" smtClean="0"/>
          </a:p>
          <a:p>
            <a:r>
              <a:rPr lang="zh-TW" altLang="en-US" b="0" dirty="0" smtClean="0"/>
              <a:t>舉例來說</a:t>
            </a:r>
            <a:r>
              <a:rPr lang="zh-TW" altLang="en-US" b="0" dirty="0"/>
              <a:t>，使用雙絞線進行連接的有線網路卡，其資料連結層常常</a:t>
            </a:r>
            <a:r>
              <a:rPr lang="zh-TW" altLang="en-US" b="0" dirty="0" smtClean="0"/>
              <a:t>是使用</a:t>
            </a:r>
            <a:r>
              <a:rPr lang="en-US" altLang="zh-TW" b="0" dirty="0"/>
              <a:t>IEEE 802.3 </a:t>
            </a:r>
            <a:r>
              <a:rPr lang="zh-TW" altLang="en-US" b="0" dirty="0"/>
              <a:t>或是</a:t>
            </a:r>
            <a:r>
              <a:rPr lang="en-US" altLang="zh-TW" b="0" dirty="0"/>
              <a:t>Ethernet </a:t>
            </a:r>
            <a:r>
              <a:rPr lang="zh-TW" altLang="en-US" b="0" dirty="0"/>
              <a:t>協定；而使用無線網路卡存取</a:t>
            </a:r>
            <a:r>
              <a:rPr lang="zh-TW" altLang="en-US" b="0" dirty="0" smtClean="0"/>
              <a:t>網路</a:t>
            </a:r>
            <a:r>
              <a:rPr lang="zh-TW" altLang="en-US" b="0" dirty="0"/>
              <a:t>的話，其資料連結層常常是使用</a:t>
            </a:r>
            <a:r>
              <a:rPr lang="en-US" altLang="zh-TW" b="0" dirty="0"/>
              <a:t>IEEE 802.11 </a:t>
            </a:r>
            <a:r>
              <a:rPr lang="zh-TW" altLang="en-US" b="0" dirty="0"/>
              <a:t>協定</a:t>
            </a:r>
            <a:r>
              <a:rPr lang="zh-TW" altLang="en-US" b="0" dirty="0" smtClean="0"/>
              <a:t>。</a:t>
            </a:r>
            <a:endParaRPr lang="zh-TW" altLang="en-US" b="0" dirty="0"/>
          </a:p>
        </p:txBody>
      </p:sp>
    </p:spTree>
    <p:extLst>
      <p:ext uri="{BB962C8B-B14F-4D97-AF65-F5344CB8AC3E}">
        <p14:creationId xmlns:p14="http://schemas.microsoft.com/office/powerpoint/2010/main" val="118179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6-2</a:t>
            </a:r>
            <a:r>
              <a:rPr lang="zh-TW" altLang="en-US" dirty="0"/>
              <a:t> 資料連結層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zh-TW" altLang="en-US" sz="2400" b="0" dirty="0"/>
              <a:t>每一個網路裝置都會有一個硬體編號加以識別，我們常稱其為</a:t>
            </a:r>
            <a:r>
              <a:rPr lang="en-US" altLang="zh-TW" sz="2400" b="0" dirty="0"/>
              <a:t>MAC</a:t>
            </a:r>
            <a:r>
              <a:rPr lang="zh-TW" altLang="en-US" sz="2400" b="0" dirty="0"/>
              <a:t>（</a:t>
            </a:r>
            <a:r>
              <a:rPr lang="en-US" altLang="zh-TW" sz="2400" b="0" dirty="0"/>
              <a:t>Media Access Control</a:t>
            </a:r>
            <a:r>
              <a:rPr lang="zh-TW" altLang="en-US" sz="2400" b="0" dirty="0"/>
              <a:t>）位址或是實體位址</a:t>
            </a:r>
            <a:r>
              <a:rPr lang="zh-TW" altLang="en-US" sz="2400" b="0" dirty="0" smtClean="0"/>
              <a:t>。</a:t>
            </a:r>
            <a:endParaRPr lang="en-US" altLang="zh-TW" sz="2400" b="0" dirty="0" smtClean="0"/>
          </a:p>
          <a:p>
            <a:pPr>
              <a:lnSpc>
                <a:spcPct val="120000"/>
              </a:lnSpc>
            </a:pPr>
            <a:r>
              <a:rPr lang="zh-TW" altLang="en-US" sz="2400" b="0" dirty="0" smtClean="0"/>
              <a:t>實體</a:t>
            </a:r>
            <a:r>
              <a:rPr lang="zh-TW" altLang="en-US" sz="2400" b="0" dirty="0"/>
              <a:t>位址常常是</a:t>
            </a:r>
            <a:r>
              <a:rPr lang="en-US" altLang="zh-TW" sz="2400" b="0" dirty="0"/>
              <a:t>6 </a:t>
            </a:r>
            <a:r>
              <a:rPr lang="zh-TW" altLang="en-US" sz="2400" b="0" dirty="0"/>
              <a:t>組</a:t>
            </a:r>
            <a:r>
              <a:rPr lang="en-US" altLang="zh-TW" sz="2400" b="0" dirty="0"/>
              <a:t>8-bits </a:t>
            </a:r>
            <a:r>
              <a:rPr lang="zh-TW" altLang="en-US" sz="2400" b="0" dirty="0"/>
              <a:t>數字以</a:t>
            </a:r>
            <a:r>
              <a:rPr lang="en-US" altLang="zh-TW" sz="2400" b="0" dirty="0"/>
              <a:t>16 </a:t>
            </a:r>
            <a:r>
              <a:rPr lang="zh-TW" altLang="en-US" sz="2400" b="0" dirty="0"/>
              <a:t>進位的方式表示，每一組數字以「</a:t>
            </a:r>
            <a:r>
              <a:rPr lang="en-US" altLang="zh-TW" sz="2400" b="0" dirty="0"/>
              <a:t>-</a:t>
            </a:r>
            <a:r>
              <a:rPr lang="zh-TW" altLang="en-US" sz="2400" b="0" dirty="0"/>
              <a:t>」減號或是「</a:t>
            </a:r>
            <a:r>
              <a:rPr lang="en-US" altLang="zh-TW" sz="2400" b="0" dirty="0"/>
              <a:t>:</a:t>
            </a:r>
            <a:r>
              <a:rPr lang="zh-TW" altLang="en-US" sz="2400" b="0" dirty="0"/>
              <a:t>」冒號分隔</a:t>
            </a:r>
            <a:r>
              <a:rPr lang="zh-TW" altLang="en-US" sz="2400" b="0" dirty="0" smtClean="0"/>
              <a:t>。</a:t>
            </a:r>
            <a:endParaRPr lang="en-US" altLang="zh-TW" sz="2400" b="0" dirty="0" smtClean="0"/>
          </a:p>
          <a:p>
            <a:pPr>
              <a:lnSpc>
                <a:spcPct val="120000"/>
              </a:lnSpc>
            </a:pPr>
            <a:r>
              <a:rPr lang="zh-TW" altLang="en-US" sz="2400" b="0" dirty="0" smtClean="0"/>
              <a:t>在</a:t>
            </a:r>
            <a:r>
              <a:rPr lang="en-US" altLang="zh-TW" sz="2400" b="0" dirty="0"/>
              <a:t>Windows </a:t>
            </a:r>
            <a:r>
              <a:rPr lang="zh-TW" altLang="en-US" sz="2400" b="0" dirty="0"/>
              <a:t>系統裡，我們可以使用「</a:t>
            </a:r>
            <a:r>
              <a:rPr lang="en-US" altLang="zh-TW" sz="2400" b="0" dirty="0"/>
              <a:t>ipconfig /all</a:t>
            </a:r>
            <a:r>
              <a:rPr lang="zh-TW" altLang="en-US" sz="2400" b="0" dirty="0"/>
              <a:t>」指令，列出系統裡所有的網路介面卡和其硬體位</a:t>
            </a:r>
            <a:r>
              <a:rPr lang="zh-TW" altLang="en-US" sz="2400" b="0" dirty="0" smtClean="0"/>
              <a:t>址。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3114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6-2</a:t>
            </a:r>
            <a:r>
              <a:rPr lang="zh-TW" altLang="en-US" dirty="0"/>
              <a:t> 資料連結層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zh-TW" altLang="en-US" b="0" dirty="0"/>
              <a:t>網路上有許多網站提供透過實體位址查詢</a:t>
            </a:r>
            <a:r>
              <a:rPr lang="zh-TW" altLang="en-US" b="0" dirty="0" smtClean="0"/>
              <a:t>製造商</a:t>
            </a:r>
            <a:r>
              <a:rPr lang="zh-TW" altLang="en-US" b="0" dirty="0"/>
              <a:t>的服務， 如官方的組織識別代碼列表「</a:t>
            </a:r>
            <a:r>
              <a:rPr lang="en-US" altLang="zh-TW" b="0" dirty="0"/>
              <a:t>I E </a:t>
            </a:r>
            <a:r>
              <a:rPr lang="en-US" altLang="zh-TW" b="0" dirty="0" err="1"/>
              <a:t>E</a:t>
            </a:r>
            <a:r>
              <a:rPr lang="en-US" altLang="zh-TW" b="0" dirty="0"/>
              <a:t> </a:t>
            </a:r>
            <a:r>
              <a:rPr lang="en-US" altLang="zh-TW" b="0" dirty="0" err="1"/>
              <a:t>E</a:t>
            </a:r>
            <a:r>
              <a:rPr lang="en-US" altLang="zh-TW" b="0" dirty="0"/>
              <a:t> - S </a:t>
            </a:r>
            <a:r>
              <a:rPr lang="en-US" altLang="zh-TW" b="0" dirty="0" smtClean="0"/>
              <a:t>A–Registration </a:t>
            </a:r>
            <a:r>
              <a:rPr lang="en-US" altLang="zh-TW" b="0" dirty="0" err="1"/>
              <a:t>AuthorityOUI</a:t>
            </a:r>
            <a:r>
              <a:rPr lang="en-US" altLang="zh-TW" b="0" dirty="0"/>
              <a:t> Public Listing</a:t>
            </a:r>
            <a:r>
              <a:rPr lang="zh-TW" altLang="en-US" b="0" dirty="0"/>
              <a:t>（</a:t>
            </a:r>
            <a:r>
              <a:rPr lang="en-US" altLang="zh-TW" b="0" dirty="0"/>
              <a:t>http://</a:t>
            </a:r>
            <a:r>
              <a:rPr lang="en-US" altLang="zh-TW" b="0" dirty="0" err="1" smtClean="0"/>
              <a:t>standards.ieee.org</a:t>
            </a:r>
            <a:r>
              <a:rPr lang="en-US" altLang="zh-TW" b="0" dirty="0" smtClean="0"/>
              <a:t>/develop/</a:t>
            </a:r>
            <a:r>
              <a:rPr lang="en-US" altLang="zh-TW" b="0" dirty="0" err="1" smtClean="0"/>
              <a:t>regauth</a:t>
            </a:r>
            <a:r>
              <a:rPr lang="en-US" altLang="zh-TW" b="0" dirty="0" smtClean="0"/>
              <a:t>/</a:t>
            </a:r>
            <a:r>
              <a:rPr lang="en-US" altLang="zh-TW" b="0" dirty="0" err="1" smtClean="0"/>
              <a:t>oui</a:t>
            </a:r>
            <a:r>
              <a:rPr lang="en-US" altLang="zh-TW" b="0" dirty="0" smtClean="0"/>
              <a:t>/</a:t>
            </a:r>
            <a:r>
              <a:rPr lang="en-US" altLang="zh-TW" b="0" dirty="0" err="1" smtClean="0"/>
              <a:t>public.html</a:t>
            </a:r>
            <a:r>
              <a:rPr lang="zh-TW" altLang="en-US" b="0" dirty="0"/>
              <a:t>）」，以及</a:t>
            </a:r>
            <a:r>
              <a:rPr lang="zh-TW" altLang="en-US" b="0" dirty="0" smtClean="0"/>
              <a:t>坊間的</a:t>
            </a:r>
            <a:r>
              <a:rPr lang="zh-TW" altLang="en-US" b="0" dirty="0"/>
              <a:t>「</a:t>
            </a:r>
            <a:r>
              <a:rPr lang="en-US" altLang="zh-TW" b="0" dirty="0" err="1"/>
              <a:t>MACVendorLookup.com</a:t>
            </a:r>
            <a:r>
              <a:rPr lang="zh-TW" altLang="en-US" b="0" dirty="0"/>
              <a:t>」，都可以將實體位址的前三</a:t>
            </a:r>
            <a:r>
              <a:rPr lang="zh-TW" altLang="en-US" b="0" dirty="0" smtClean="0"/>
              <a:t>組數字</a:t>
            </a:r>
            <a:r>
              <a:rPr lang="zh-TW" altLang="en-US" b="0" dirty="0"/>
              <a:t>輸入，查詢其相對應的製造商。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870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6-2</a:t>
            </a:r>
            <a:r>
              <a:rPr lang="zh-TW" altLang="en-US" dirty="0"/>
              <a:t> 資料連結層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853826"/>
            <a:ext cx="8229600" cy="4272338"/>
          </a:xfrm>
        </p:spPr>
        <p:txBody>
          <a:bodyPr/>
          <a:lstStyle/>
          <a:p>
            <a:r>
              <a:rPr lang="zh-TW" altLang="en-US" b="0" dirty="0"/>
              <a:t>在</a:t>
            </a:r>
            <a:r>
              <a:rPr lang="en-US" altLang="zh-TW" b="0" dirty="0"/>
              <a:t>Windows 8.1 </a:t>
            </a:r>
            <a:r>
              <a:rPr lang="zh-TW" altLang="en-US" b="0" dirty="0"/>
              <a:t>下使用「</a:t>
            </a:r>
            <a:r>
              <a:rPr lang="en-US" altLang="zh-TW" b="0" dirty="0"/>
              <a:t>ipconfig /all</a:t>
            </a:r>
            <a:r>
              <a:rPr lang="zh-TW" altLang="en-US" b="0" dirty="0"/>
              <a:t>」顯示出來的部分</a:t>
            </a:r>
            <a:r>
              <a:rPr lang="zh-TW" altLang="en-US" b="0" dirty="0" smtClean="0"/>
              <a:t>網路卡</a:t>
            </a:r>
            <a:r>
              <a:rPr lang="zh-TW" altLang="en-US" b="0" dirty="0"/>
              <a:t>資訊。圖中包含一張有線網路卡（乙太網路）以及一張無線網路卡</a:t>
            </a:r>
            <a:r>
              <a:rPr lang="zh-TW" altLang="en-US" b="0" dirty="0" smtClean="0"/>
              <a:t>的資訊</a:t>
            </a:r>
            <a:endParaRPr lang="zh-TW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730" y="3203975"/>
            <a:ext cx="4802637" cy="3295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06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 smtClean="0"/>
              <a:t>6-3 </a:t>
            </a:r>
            <a:r>
              <a:rPr lang="zh-TW" altLang="en-US" dirty="0" smtClean="0"/>
              <a:t>網路層</a:t>
            </a:r>
          </a:p>
        </p:txBody>
      </p:sp>
      <p:sp>
        <p:nvSpPr>
          <p:cNvPr id="92163" name="Content Placeholder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pPr eaLnBrk="1" hangingPunct="1"/>
            <a:r>
              <a:rPr lang="zh-TW" altLang="en-US" dirty="0" smtClean="0"/>
              <a:t>網路層在網際網路裡扮演十分重要的角色</a:t>
            </a:r>
            <a:endParaRPr lang="en-US" altLang="zh-TW" dirty="0" smtClean="0"/>
          </a:p>
          <a:p>
            <a:pPr eaLnBrk="1" hangingPunct="1"/>
            <a:r>
              <a:rPr lang="zh-TW" altLang="en-US" dirty="0" smtClean="0"/>
              <a:t>重要的功能包括</a:t>
            </a:r>
            <a:endParaRPr lang="en-US" altLang="zh-TW" dirty="0" smtClean="0"/>
          </a:p>
          <a:p>
            <a:pPr lvl="1" algn="l" eaLnBrk="1" hangingPunct="1"/>
            <a:r>
              <a:rPr lang="zh-TW" altLang="en-US" dirty="0" smtClean="0"/>
              <a:t>網路位址</a:t>
            </a:r>
            <a:r>
              <a:rPr lang="en-US" altLang="zh-TW" dirty="0" smtClean="0"/>
              <a:t> (addressing)</a:t>
            </a:r>
            <a:r>
              <a:rPr lang="zh-TW" altLang="en-US" dirty="0" smtClean="0"/>
              <a:t>、資料切割</a:t>
            </a:r>
            <a:r>
              <a:rPr lang="en-US" altLang="zh-TW" dirty="0" smtClean="0"/>
              <a:t> (fragmentation)</a:t>
            </a:r>
            <a:r>
              <a:rPr lang="zh-TW" altLang="en-US" dirty="0" smtClean="0"/>
              <a:t>以及網路路由</a:t>
            </a:r>
            <a:r>
              <a:rPr lang="en-US" altLang="zh-TW" dirty="0" smtClean="0"/>
              <a:t> (routing)</a:t>
            </a:r>
          </a:p>
          <a:p>
            <a:pPr eaLnBrk="1" hangingPunct="1"/>
            <a:r>
              <a:rPr lang="zh-TW" altLang="en-US" dirty="0" smtClean="0"/>
              <a:t>常用的網路層協定為</a:t>
            </a:r>
            <a:r>
              <a:rPr lang="en-US" altLang="zh-TW" dirty="0" err="1" smtClean="0"/>
              <a:t>IPv4</a:t>
            </a:r>
            <a:r>
              <a:rPr lang="zh-TW" altLang="en-US" dirty="0" smtClean="0"/>
              <a:t>及</a:t>
            </a:r>
            <a:r>
              <a:rPr lang="en-US" altLang="zh-TW" dirty="0" err="1" smtClean="0"/>
              <a:t>IPv6</a:t>
            </a:r>
            <a:endParaRPr lang="en-US" altLang="zh-TW" dirty="0" smtClean="0"/>
          </a:p>
          <a:p>
            <a:pPr lvl="1" eaLnBrk="1" hangingPunct="1"/>
            <a:r>
              <a:rPr lang="en-US" altLang="zh-TW" dirty="0" smtClean="0"/>
              <a:t>IP (Internet Protocol)</a:t>
            </a:r>
            <a:r>
              <a:rPr lang="zh-TW" altLang="en-US" dirty="0" smtClean="0"/>
              <a:t>協定的第四版和第六版</a:t>
            </a:r>
            <a:endParaRPr lang="en-US" altLang="zh-TW" dirty="0" smtClean="0"/>
          </a:p>
          <a:p>
            <a:pPr lvl="1" eaLnBrk="1" hangingPunct="1"/>
            <a:r>
              <a:rPr lang="zh-TW" altLang="en-US" dirty="0" smtClean="0"/>
              <a:t>目前最常用的網路層協定是</a:t>
            </a:r>
            <a:r>
              <a:rPr lang="en-US" altLang="zh-TW" dirty="0" err="1" smtClean="0"/>
              <a:t>IPv4</a:t>
            </a:r>
            <a:endParaRPr lang="en-US" altLang="zh-TW" dirty="0" smtClean="0"/>
          </a:p>
          <a:p>
            <a:pPr lvl="1" eaLnBrk="1" hangingPunct="1"/>
            <a:r>
              <a:rPr lang="zh-TW" altLang="en-US" dirty="0" smtClean="0"/>
              <a:t>但一直以來也有人在推廣</a:t>
            </a:r>
            <a:r>
              <a:rPr lang="en-US" altLang="zh-TW" dirty="0" err="1" smtClean="0"/>
              <a:t>IPv6</a:t>
            </a:r>
            <a:endParaRPr lang="en-US" altLang="zh-TW" dirty="0" smtClean="0"/>
          </a:p>
          <a:p>
            <a:pPr eaLnBrk="1" hangingPunct="1"/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80854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標題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r>
              <a:rPr lang="zh-TW" altLang="en-US" dirty="0" smtClean="0"/>
              <a:t>網路位址</a:t>
            </a:r>
          </a:p>
        </p:txBody>
      </p:sp>
      <p:sp>
        <p:nvSpPr>
          <p:cNvPr id="93187" name="內容版面配置區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r>
              <a:rPr lang="zh-TW" altLang="en-US" b="0" smtClean="0"/>
              <a:t>每一個連上網際網路的主機，都必須要有一個可以在網路上識別的位址。這個位址便是在網路層裡定義的；而這也是網路層裡最基本的功能！目前</a:t>
            </a:r>
            <a:r>
              <a:rPr lang="en-US" altLang="zh-TW" b="0" smtClean="0"/>
              <a:t>Internet </a:t>
            </a:r>
            <a:r>
              <a:rPr lang="zh-TW" altLang="en-US" b="0" smtClean="0"/>
              <a:t>上常用的協定是</a:t>
            </a:r>
            <a:r>
              <a:rPr lang="en-US" altLang="zh-TW" b="0" smtClean="0"/>
              <a:t>IP</a:t>
            </a:r>
            <a:r>
              <a:rPr lang="zh-TW" altLang="en-US" b="0" smtClean="0"/>
              <a:t>（</a:t>
            </a:r>
            <a:r>
              <a:rPr lang="en-US" altLang="zh-TW" b="0" smtClean="0"/>
              <a:t>Internet Protocol</a:t>
            </a:r>
            <a:r>
              <a:rPr lang="zh-TW" altLang="en-US" b="0" smtClean="0"/>
              <a:t>）協定，有</a:t>
            </a:r>
            <a:r>
              <a:rPr lang="en-US" altLang="zh-TW" b="0" smtClean="0"/>
              <a:t>IPv4 </a:t>
            </a:r>
            <a:r>
              <a:rPr lang="zh-TW" altLang="en-US" b="0" smtClean="0"/>
              <a:t>和</a:t>
            </a:r>
            <a:r>
              <a:rPr lang="en-US" altLang="zh-TW" b="0" smtClean="0"/>
              <a:t>IPv6 </a:t>
            </a:r>
            <a:r>
              <a:rPr lang="zh-TW" altLang="en-US" b="0" smtClean="0"/>
              <a:t>二個常見的版本。</a:t>
            </a:r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175986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傳統</a:t>
            </a:r>
            <a:r>
              <a:rPr lang="en-US" altLang="zh-TW" dirty="0"/>
              <a:t>IP</a:t>
            </a:r>
            <a:r>
              <a:rPr lang="zh-TW" altLang="en-US" dirty="0"/>
              <a:t>分段表示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213865"/>
            <a:ext cx="7620000" cy="200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746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私有</a:t>
            </a:r>
            <a:r>
              <a:rPr lang="en-US" altLang="zh-TW" dirty="0"/>
              <a:t>IP</a:t>
            </a:r>
            <a:r>
              <a:rPr lang="zh-TW" altLang="en-US" dirty="0"/>
              <a:t>位址列表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" y="2303875"/>
            <a:ext cx="7639050" cy="126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2712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資料切割（</a:t>
            </a:r>
            <a:r>
              <a:rPr lang="en-US" altLang="zh-TW" dirty="0"/>
              <a:t>fragmentation</a:t>
            </a:r>
            <a:r>
              <a:rPr lang="zh-TW" altLang="en-US" dirty="0"/>
              <a:t>）</a:t>
            </a:r>
            <a:br>
              <a:rPr lang="zh-TW" altLang="en-US" dirty="0"/>
            </a:br>
            <a:r>
              <a:rPr lang="zh-TW" altLang="en-US" dirty="0"/>
              <a:t>與組裝（</a:t>
            </a:r>
            <a:r>
              <a:rPr lang="en-US" altLang="zh-TW" dirty="0"/>
              <a:t>defragmentation</a:t>
            </a:r>
            <a:r>
              <a:rPr lang="zh-TW" altLang="en-US" dirty="0"/>
              <a:t>）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zh-TW" altLang="en-US" b="0" dirty="0"/>
              <a:t>網路層另一個基本的功能，就是網路封包的切割與</a:t>
            </a:r>
            <a:r>
              <a:rPr lang="zh-TW" altLang="en-US" b="0" dirty="0" smtClean="0"/>
              <a:t>組裝。網際網路</a:t>
            </a:r>
            <a:r>
              <a:rPr lang="zh-TW" altLang="en-US" b="0" dirty="0"/>
              <a:t>上的資料傳輸以封包為單位，</a:t>
            </a:r>
            <a:r>
              <a:rPr lang="zh-TW" altLang="en-US" b="0" dirty="0" smtClean="0"/>
              <a:t>而在</a:t>
            </a:r>
            <a:r>
              <a:rPr lang="zh-TW" altLang="en-US" b="0" dirty="0"/>
              <a:t>不同網路裡，所定義的封包大小上限可能會有所不同</a:t>
            </a:r>
            <a:r>
              <a:rPr lang="zh-TW" altLang="en-US" b="0" dirty="0" smtClean="0"/>
              <a:t>。</a:t>
            </a:r>
            <a:endParaRPr lang="en-US" altLang="zh-TW" b="0" dirty="0" smtClean="0"/>
          </a:p>
          <a:p>
            <a:pPr>
              <a:lnSpc>
                <a:spcPct val="120000"/>
              </a:lnSpc>
            </a:pPr>
            <a:r>
              <a:rPr lang="zh-TW" altLang="en-US" b="0" dirty="0" smtClean="0"/>
              <a:t>在</a:t>
            </a:r>
            <a:r>
              <a:rPr lang="zh-TW" altLang="en-US" b="0" dirty="0"/>
              <a:t>網路層進行資料傳輸時，必須依據網路的限制，視</a:t>
            </a:r>
            <a:r>
              <a:rPr lang="zh-TW" altLang="en-US" b="0" dirty="0" smtClean="0"/>
              <a:t>資料</a:t>
            </a:r>
            <a:r>
              <a:rPr lang="zh-TW" altLang="en-US" b="0" dirty="0"/>
              <a:t>大小情形加以裁切。每一個封包裡除了存放傳輸內容外</a:t>
            </a:r>
            <a:r>
              <a:rPr lang="zh-TW" altLang="en-US" b="0" dirty="0" smtClean="0"/>
              <a:t>，還</a:t>
            </a:r>
            <a:r>
              <a:rPr lang="zh-TW" altLang="en-US" b="0" dirty="0"/>
              <a:t>需要加上標頭（</a:t>
            </a:r>
            <a:r>
              <a:rPr lang="en-US" altLang="zh-TW" b="0" dirty="0"/>
              <a:t>header</a:t>
            </a:r>
            <a:r>
              <a:rPr lang="zh-TW" altLang="en-US" b="0" dirty="0" smtClean="0"/>
              <a:t>）。</a:t>
            </a:r>
            <a:endParaRPr lang="en-US" altLang="zh-TW" b="0" dirty="0" smtClean="0"/>
          </a:p>
          <a:p>
            <a:pPr>
              <a:lnSpc>
                <a:spcPct val="120000"/>
              </a:lnSpc>
            </a:pPr>
            <a:r>
              <a:rPr lang="zh-TW" altLang="en-US" b="0" dirty="0" smtClean="0"/>
              <a:t>標</a:t>
            </a:r>
            <a:r>
              <a:rPr lang="zh-TW" altLang="en-US" b="0" dirty="0"/>
              <a:t>頭裡記錄網路層協定裡的</a:t>
            </a:r>
            <a:r>
              <a:rPr lang="zh-TW" altLang="en-US" b="0" dirty="0" smtClean="0"/>
              <a:t>許多資訊</a:t>
            </a:r>
            <a:r>
              <a:rPr lang="zh-TW" altLang="en-US" b="0" dirty="0"/>
              <a:t>，包括協定的版本、封包大小、來源主機位址、目的</a:t>
            </a:r>
            <a:r>
              <a:rPr lang="zh-TW" altLang="en-US" b="0" dirty="0" smtClean="0"/>
              <a:t>地主</a:t>
            </a:r>
            <a:r>
              <a:rPr lang="zh-TW" altLang="en-US" b="0" dirty="0"/>
              <a:t>機位址、夾帶的資料是否經過裁切、封包標頭檢查碼等</a:t>
            </a:r>
            <a:r>
              <a:rPr lang="zh-TW" altLang="en-US" b="0" dirty="0" smtClean="0"/>
              <a:t>資訊</a:t>
            </a:r>
            <a:r>
              <a:rPr lang="zh-TW" altLang="en-US" b="0" dirty="0"/>
              <a:t>。而接收端收到這些資料後，會再依據標頭裡所夾帶的</a:t>
            </a:r>
            <a:r>
              <a:rPr lang="zh-TW" altLang="en-US" b="0" dirty="0" smtClean="0"/>
              <a:t>資訊</a:t>
            </a:r>
            <a:r>
              <a:rPr lang="zh-TW" altLang="en-US" b="0" dirty="0"/>
              <a:t>，驗證封包標頭的正確性，並視情況進行內容的重組和</a:t>
            </a:r>
            <a:r>
              <a:rPr lang="zh-TW" altLang="en-US" b="0" dirty="0" smtClean="0"/>
              <a:t>還原。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1578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sz="3800" dirty="0" smtClean="0"/>
              <a:t>6-1 </a:t>
            </a:r>
            <a:r>
              <a:rPr lang="zh-TW" altLang="en-US" sz="3800" dirty="0" smtClean="0"/>
              <a:t>網際網路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pPr eaLnBrk="1" hangingPunct="1">
              <a:buFont typeface="Wingdings" pitchFamily="2" charset="2"/>
              <a:buChar char="n"/>
            </a:pPr>
            <a:r>
              <a:rPr lang="zh-TW" altLang="en-US" smtClean="0"/>
              <a:t>「網路」和「網際網路」是常常混淆的二個名詞</a:t>
            </a:r>
            <a:endParaRPr lang="en-US" altLang="zh-TW" smtClean="0"/>
          </a:p>
          <a:p>
            <a:pPr lvl="1" eaLnBrk="1" hangingPunct="1">
              <a:buFont typeface="Wingdings" pitchFamily="2" charset="2"/>
              <a:buChar char="n"/>
            </a:pPr>
            <a:r>
              <a:rPr lang="zh-TW" altLang="en-US" smtClean="0"/>
              <a:t>網路：把電腦與電腦使用網路線相連成網</a:t>
            </a:r>
          </a:p>
          <a:p>
            <a:pPr lvl="1" eaLnBrk="1" hangingPunct="1">
              <a:buFont typeface="Wingdings" pitchFamily="2" charset="2"/>
              <a:buChar char="n"/>
            </a:pPr>
            <a:r>
              <a:rPr lang="zh-TW" altLang="en-US" smtClean="0"/>
              <a:t>網際網路（</a:t>
            </a:r>
            <a:r>
              <a:rPr lang="en-US" altLang="zh-TW" smtClean="0"/>
              <a:t>Internet</a:t>
            </a:r>
            <a:r>
              <a:rPr lang="zh-TW" altLang="en-US" smtClean="0"/>
              <a:t>）：連結各個網路所成的大型網路</a:t>
            </a:r>
            <a:r>
              <a:rPr lang="en-US" altLang="zh-TW" smtClean="0"/>
              <a:t>(inter-network)</a:t>
            </a:r>
            <a:r>
              <a:rPr lang="zh-TW" altLang="en-US" smtClean="0"/>
              <a:t>，特指今日全球個人電腦等設備所連結上的大型網路</a:t>
            </a:r>
          </a:p>
          <a:p>
            <a:pPr eaLnBrk="1" hangingPunct="1">
              <a:buFont typeface="Wingdings" pitchFamily="2" charset="2"/>
              <a:buChar char="n"/>
            </a:pPr>
            <a:r>
              <a:rPr lang="zh-TW" altLang="en-US" smtClean="0"/>
              <a:t>連結上網的機器常稱為主機</a:t>
            </a:r>
            <a:r>
              <a:rPr lang="en-US" altLang="zh-TW" smtClean="0"/>
              <a:t>(host)</a:t>
            </a:r>
            <a:r>
              <a:rPr lang="zh-TW" altLang="en-US" smtClean="0"/>
              <a:t>或是終端</a:t>
            </a:r>
            <a:r>
              <a:rPr lang="en-US" altLang="zh-TW" smtClean="0"/>
              <a:t>(terminal)</a:t>
            </a:r>
          </a:p>
        </p:txBody>
      </p:sp>
    </p:spTree>
    <p:extLst>
      <p:ext uri="{BB962C8B-B14F-4D97-AF65-F5344CB8AC3E}">
        <p14:creationId xmlns:p14="http://schemas.microsoft.com/office/powerpoint/2010/main" val="60873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2700" b="0" dirty="0"/>
              <a:t>資料切割成封包，每一個封包加上標頭後才進行傳送。接收方</a:t>
            </a:r>
            <a:r>
              <a:rPr lang="zh-TW" altLang="en-US" sz="2700" b="0" dirty="0" smtClean="0"/>
              <a:t>收到</a:t>
            </a:r>
            <a:r>
              <a:rPr lang="zh-TW" altLang="en-US" sz="2700" b="0" dirty="0"/>
              <a:t>後再反向處理：移除標頭並進行重組</a:t>
            </a:r>
            <a:endParaRPr lang="zh-TW" altLang="en-US" sz="2700" dirty="0"/>
          </a:p>
        </p:txBody>
      </p:sp>
      <p:pic>
        <p:nvPicPr>
          <p:cNvPr id="409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887" y="2214563"/>
            <a:ext cx="4876225" cy="391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819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網路路由</a:t>
            </a:r>
            <a:r>
              <a:rPr lang="zh-TW" altLang="en-US" dirty="0"/>
              <a:t>（</a:t>
            </a:r>
            <a:r>
              <a:rPr lang="en-US" altLang="zh-TW" dirty="0"/>
              <a:t>routing</a:t>
            </a:r>
            <a:r>
              <a:rPr lang="zh-TW" altLang="en-US" dirty="0"/>
              <a:t>）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0" dirty="0"/>
              <a:t>路由可以說是網路層裡最重要的功能！網路封包由</a:t>
            </a:r>
            <a:r>
              <a:rPr lang="zh-TW" altLang="en-US" b="0" dirty="0" smtClean="0"/>
              <a:t>網路主機</a:t>
            </a:r>
            <a:r>
              <a:rPr lang="zh-TW" altLang="en-US" b="0" dirty="0"/>
              <a:t>送出後，便由路由器（</a:t>
            </a:r>
            <a:r>
              <a:rPr lang="en-US" altLang="zh-TW" b="0" dirty="0"/>
              <a:t>router</a:t>
            </a:r>
            <a:r>
              <a:rPr lang="zh-TW" altLang="en-US" b="0" dirty="0"/>
              <a:t>）負責傳送。整個</a:t>
            </a:r>
            <a:r>
              <a:rPr lang="zh-TW" altLang="en-US" b="0" dirty="0" smtClean="0"/>
              <a:t>網際網路是</a:t>
            </a:r>
            <a:r>
              <a:rPr lang="zh-TW" altLang="en-US" b="0" dirty="0"/>
              <a:t>由大小不一的路由器合力串接</a:t>
            </a:r>
            <a:r>
              <a:rPr lang="zh-TW" altLang="en-US" b="0" dirty="0" smtClean="0"/>
              <a:t>起來。</a:t>
            </a:r>
            <a:endParaRPr lang="en-US" altLang="zh-TW" b="0" dirty="0" smtClean="0"/>
          </a:p>
          <a:p>
            <a:r>
              <a:rPr lang="zh-TW" altLang="en-US" b="0" dirty="0" smtClean="0"/>
              <a:t>由於從發送</a:t>
            </a:r>
            <a:r>
              <a:rPr lang="zh-TW" altLang="en-US" b="0" dirty="0"/>
              <a:t>端將訊息傳送至目的端的路徑可能有很多種，路由器</a:t>
            </a:r>
            <a:r>
              <a:rPr lang="zh-TW" altLang="en-US" b="0" dirty="0" smtClean="0"/>
              <a:t>會倚靠</a:t>
            </a:r>
            <a:r>
              <a:rPr lang="zh-TW" altLang="en-US" b="0" dirty="0"/>
              <a:t>路徑演算法（</a:t>
            </a:r>
            <a:r>
              <a:rPr lang="en-US" altLang="zh-TW" b="0" dirty="0"/>
              <a:t>routing algorithm</a:t>
            </a:r>
            <a:r>
              <a:rPr lang="zh-TW" altLang="en-US" b="0" dirty="0"/>
              <a:t>），計算由發送端至</a:t>
            </a:r>
            <a:r>
              <a:rPr lang="zh-TW" altLang="en-US" b="0" dirty="0" smtClean="0"/>
              <a:t>目的端</a:t>
            </a:r>
            <a:r>
              <a:rPr lang="zh-TW" altLang="en-US" b="0" dirty="0"/>
              <a:t>的最佳路徑。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164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b="0" dirty="0"/>
              <a:t>資料從傳送端送出後，經過數個路由器，最後抵達接收端</a:t>
            </a:r>
            <a:endParaRPr lang="zh-TW" alt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2655888"/>
            <a:ext cx="6667500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0443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b="0" dirty="0" err="1"/>
              <a:t>CAIDA</a:t>
            </a:r>
            <a:r>
              <a:rPr lang="zh-TW" altLang="en-US" b="0" dirty="0"/>
              <a:t>機構於</a:t>
            </a:r>
            <a:r>
              <a:rPr lang="en-US" altLang="zh-TW" b="0" dirty="0"/>
              <a:t>2013 </a:t>
            </a:r>
            <a:r>
              <a:rPr lang="zh-TW" altLang="en-US" b="0" dirty="0"/>
              <a:t>年量測的</a:t>
            </a:r>
            <a:r>
              <a:rPr lang="en-US" altLang="zh-TW" b="0" dirty="0" err="1"/>
              <a:t>IPv4</a:t>
            </a:r>
            <a:r>
              <a:rPr lang="en-US" altLang="zh-TW" b="0" dirty="0"/>
              <a:t> </a:t>
            </a:r>
            <a:r>
              <a:rPr lang="zh-TW" altLang="en-US" b="0" dirty="0"/>
              <a:t>和</a:t>
            </a:r>
            <a:r>
              <a:rPr lang="en-US" altLang="zh-TW" b="0" dirty="0" err="1"/>
              <a:t>IPv6</a:t>
            </a:r>
            <a:r>
              <a:rPr lang="en-US" altLang="zh-TW" b="0" dirty="0"/>
              <a:t> </a:t>
            </a:r>
            <a:r>
              <a:rPr lang="zh-TW" altLang="en-US" b="0" dirty="0"/>
              <a:t>骨幹網路連接情況</a:t>
            </a:r>
            <a:endParaRPr lang="zh-TW" alt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737" y="2474913"/>
            <a:ext cx="5724525" cy="339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39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846137"/>
            <a:ext cx="8345270" cy="1637757"/>
          </a:xfrm>
        </p:spPr>
        <p:txBody>
          <a:bodyPr>
            <a:noAutofit/>
          </a:bodyPr>
          <a:lstStyle/>
          <a:p>
            <a:pPr algn="l"/>
            <a:r>
              <a:rPr lang="zh-TW" altLang="en-US" sz="2700" b="0" dirty="0"/>
              <a:t>在</a:t>
            </a:r>
            <a:r>
              <a:rPr lang="en-US" altLang="zh-TW" sz="2700" b="0" dirty="0"/>
              <a:t>Linux </a:t>
            </a:r>
            <a:r>
              <a:rPr lang="zh-TW" altLang="en-US" sz="2700" b="0" dirty="0"/>
              <a:t>系統上使用</a:t>
            </a:r>
            <a:r>
              <a:rPr lang="en-US" altLang="zh-TW" sz="2700" b="0" dirty="0"/>
              <a:t>traceroute </a:t>
            </a:r>
            <a:r>
              <a:rPr lang="zh-TW" altLang="en-US" sz="2700" b="0" dirty="0"/>
              <a:t>指令查詢封包傳送路徑上的路由器位址。其中出現「*」號的</a:t>
            </a:r>
            <a:r>
              <a:rPr lang="zh-TW" altLang="en-US" sz="2700" b="0" dirty="0" smtClean="0"/>
              <a:t>，表示</a:t>
            </a:r>
            <a:r>
              <a:rPr lang="zh-TW" altLang="en-US" sz="2700" b="0" dirty="0"/>
              <a:t>路由器探測逾時，或是路由器不允許</a:t>
            </a:r>
            <a:r>
              <a:rPr lang="en-US" altLang="zh-TW" sz="2700" b="0" dirty="0"/>
              <a:t>/ </a:t>
            </a:r>
            <a:r>
              <a:rPr lang="zh-TW" altLang="en-US" sz="2700" b="0" dirty="0"/>
              <a:t>不支援探測。</a:t>
            </a:r>
            <a:endParaRPr lang="zh-TW" altLang="en-US" sz="2700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" y="2501906"/>
            <a:ext cx="7658100" cy="352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527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6-4 </a:t>
            </a:r>
            <a:r>
              <a:rPr lang="zh-TW" altLang="en-US" dirty="0"/>
              <a:t>傳輸層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zh-TW" altLang="en-US" b="0" dirty="0"/>
              <a:t>傳輸層在網際網路裡也扮演很重要的角色。我們可以</a:t>
            </a:r>
            <a:r>
              <a:rPr lang="zh-TW" altLang="en-US" b="0" dirty="0" smtClean="0"/>
              <a:t>透過網路</a:t>
            </a:r>
            <a:r>
              <a:rPr lang="zh-TW" altLang="en-US" b="0" dirty="0"/>
              <a:t>層的</a:t>
            </a:r>
            <a:r>
              <a:rPr lang="en-US" altLang="zh-TW" b="0" dirty="0"/>
              <a:t>IP</a:t>
            </a:r>
            <a:r>
              <a:rPr lang="zh-TW" altLang="en-US" b="0" dirty="0"/>
              <a:t>位址找到網路上的指定主機。然而，不論是</a:t>
            </a:r>
            <a:r>
              <a:rPr lang="zh-TW" altLang="en-US" b="0" dirty="0" smtClean="0"/>
              <a:t>主從</a:t>
            </a:r>
            <a:r>
              <a:rPr lang="zh-TW" altLang="en-US" b="0" dirty="0"/>
              <a:t>式或是同儕式的網路服務架構，同一台主機可能需要</a:t>
            </a:r>
            <a:r>
              <a:rPr lang="zh-TW" altLang="en-US" b="0" dirty="0" smtClean="0"/>
              <a:t>同時服務</a:t>
            </a:r>
            <a:r>
              <a:rPr lang="zh-TW" altLang="en-US" b="0" dirty="0"/>
              <a:t>許多來自不同</a:t>
            </a:r>
            <a:r>
              <a:rPr lang="en-US" altLang="zh-TW" b="0" dirty="0"/>
              <a:t>IP</a:t>
            </a:r>
            <a:r>
              <a:rPr lang="zh-TW" altLang="en-US" b="0" dirty="0"/>
              <a:t>位址的網路使用者；而同一個使用者</a:t>
            </a:r>
            <a:r>
              <a:rPr lang="zh-TW" altLang="en-US" b="0" dirty="0" smtClean="0"/>
              <a:t>也可能</a:t>
            </a:r>
            <a:r>
              <a:rPr lang="zh-TW" altLang="en-US" b="0" dirty="0"/>
              <a:t>同時使用多個不同</a:t>
            </a:r>
            <a:r>
              <a:rPr lang="en-US" altLang="zh-TW" b="0" dirty="0"/>
              <a:t>IP </a:t>
            </a:r>
            <a:r>
              <a:rPr lang="zh-TW" altLang="en-US" b="0" dirty="0"/>
              <a:t>位址主機上的服務；甚至一個</a:t>
            </a:r>
            <a:r>
              <a:rPr lang="zh-TW" altLang="en-US" b="0" dirty="0" smtClean="0"/>
              <a:t>使用者</a:t>
            </a:r>
            <a:r>
              <a:rPr lang="zh-TW" altLang="en-US" b="0" dirty="0"/>
              <a:t>可能同時使用位於同一台主機上的多種服務</a:t>
            </a:r>
            <a:r>
              <a:rPr lang="zh-TW" altLang="en-US" b="0" dirty="0" smtClean="0"/>
              <a:t>。</a:t>
            </a:r>
            <a:endParaRPr lang="en-US" altLang="zh-TW" b="0" dirty="0" smtClean="0"/>
          </a:p>
          <a:p>
            <a:pPr>
              <a:lnSpc>
                <a:spcPct val="110000"/>
              </a:lnSpc>
            </a:pPr>
            <a:r>
              <a:rPr lang="zh-TW" altLang="en-US" b="0" dirty="0" smtClean="0"/>
              <a:t>因此</a:t>
            </a:r>
            <a:r>
              <a:rPr lang="zh-TW" altLang="en-US" b="0" dirty="0"/>
              <a:t>，</a:t>
            </a:r>
            <a:r>
              <a:rPr lang="zh-TW" altLang="en-US" b="0" dirty="0" smtClean="0"/>
              <a:t>除了透過</a:t>
            </a:r>
            <a:r>
              <a:rPr lang="en-US" altLang="zh-TW" b="0" dirty="0"/>
              <a:t>IP </a:t>
            </a:r>
            <a:r>
              <a:rPr lang="zh-TW" altLang="en-US" b="0" dirty="0"/>
              <a:t>位址外，我們需要使用另一種方式來識別網路主機</a:t>
            </a:r>
            <a:r>
              <a:rPr lang="zh-TW" altLang="en-US" b="0" dirty="0" smtClean="0"/>
              <a:t>上的</a:t>
            </a:r>
            <a:r>
              <a:rPr lang="zh-TW" altLang="en-US" b="0" dirty="0"/>
              <a:t>服務和連線。而這件事情就是透過傳輸層的協定來達成。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928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6-4 </a:t>
            </a:r>
            <a:r>
              <a:rPr lang="zh-TW" altLang="en-US" dirty="0"/>
              <a:t>傳輸層</a:t>
            </a:r>
          </a:p>
        </p:txBody>
      </p:sp>
      <p:graphicFrame>
        <p:nvGraphicFramePr>
          <p:cNvPr id="4" name="資料庫圖表 3"/>
          <p:cNvGraphicFramePr/>
          <p:nvPr>
            <p:extLst>
              <p:ext uri="{D42A27DB-BD31-4B8C-83A1-F6EECF244321}">
                <p14:modId xmlns:p14="http://schemas.microsoft.com/office/powerpoint/2010/main" val="2588409221"/>
              </p:ext>
            </p:extLst>
          </p:nvPr>
        </p:nvGraphicFramePr>
        <p:xfrm>
          <a:off x="791581" y="1898830"/>
          <a:ext cx="8010890" cy="41543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564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多工（</a:t>
            </a:r>
            <a:r>
              <a:rPr lang="en-US" altLang="zh-TW" dirty="0"/>
              <a:t>multiplexing</a:t>
            </a:r>
            <a:r>
              <a:rPr lang="zh-TW" altLang="en-US" dirty="0"/>
              <a:t>）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zh-TW" altLang="en-US" b="0" dirty="0"/>
              <a:t>任意二個網路上的主機，都可以建立多組不同的網路</a:t>
            </a:r>
            <a:r>
              <a:rPr lang="zh-TW" altLang="en-US" b="0" dirty="0" smtClean="0"/>
              <a:t>連線</a:t>
            </a:r>
            <a:r>
              <a:rPr lang="zh-TW" altLang="en-US" b="0" dirty="0"/>
              <a:t>以交換資料。為了識別網路連線，除了透過來源主機的</a:t>
            </a:r>
            <a:r>
              <a:rPr lang="zh-TW" altLang="en-US" b="0" dirty="0" smtClean="0"/>
              <a:t>網路</a:t>
            </a:r>
            <a:r>
              <a:rPr lang="en-US" altLang="zh-TW" b="0" dirty="0"/>
              <a:t>IP</a:t>
            </a:r>
            <a:r>
              <a:rPr lang="zh-TW" altLang="en-US" b="0" dirty="0"/>
              <a:t>位址和目的主機的網路</a:t>
            </a:r>
            <a:r>
              <a:rPr lang="en-US" altLang="zh-TW" b="0" dirty="0"/>
              <a:t>IP</a:t>
            </a:r>
            <a:r>
              <a:rPr lang="zh-TW" altLang="en-US" b="0" dirty="0"/>
              <a:t>位址之外，利用傳輸層協定</a:t>
            </a:r>
            <a:r>
              <a:rPr lang="zh-TW" altLang="en-US" b="0" dirty="0" smtClean="0"/>
              <a:t>，還</a:t>
            </a:r>
            <a:r>
              <a:rPr lang="zh-TW" altLang="en-US" b="0" dirty="0"/>
              <a:t>可以透過「連接埠編號（</a:t>
            </a:r>
            <a:r>
              <a:rPr lang="en-US" altLang="zh-TW" b="0" dirty="0"/>
              <a:t>port number</a:t>
            </a:r>
            <a:r>
              <a:rPr lang="zh-TW" altLang="en-US" b="0" dirty="0"/>
              <a:t>）」來識別網路</a:t>
            </a:r>
            <a:r>
              <a:rPr lang="zh-TW" altLang="en-US" b="0" dirty="0" smtClean="0"/>
              <a:t>連線</a:t>
            </a:r>
            <a:r>
              <a:rPr lang="zh-TW" altLang="en-US" b="0" dirty="0"/>
              <a:t>。文獻上常常以</a:t>
            </a:r>
            <a:r>
              <a:rPr lang="en-US" altLang="zh-TW" b="0" dirty="0"/>
              <a:t>5-tuple </a:t>
            </a:r>
            <a:r>
              <a:rPr lang="zh-TW" altLang="en-US" b="0" dirty="0"/>
              <a:t>來定義一條網路連線，其中包括</a:t>
            </a:r>
            <a:r>
              <a:rPr lang="zh-TW" altLang="en-US" b="0" dirty="0" smtClean="0"/>
              <a:t>本機</a:t>
            </a:r>
            <a:r>
              <a:rPr lang="en-US" altLang="zh-TW" b="0" dirty="0"/>
              <a:t>IP</a:t>
            </a:r>
            <a:r>
              <a:rPr lang="zh-TW" altLang="en-US" b="0" dirty="0"/>
              <a:t>位址、本機連接埠編號、外部主機</a:t>
            </a:r>
            <a:r>
              <a:rPr lang="en-US" altLang="zh-TW" b="0" dirty="0"/>
              <a:t>IP</a:t>
            </a:r>
            <a:r>
              <a:rPr lang="zh-TW" altLang="en-US" b="0" dirty="0"/>
              <a:t>位址、外部主機</a:t>
            </a:r>
            <a:r>
              <a:rPr lang="zh-TW" altLang="en-US" b="0" dirty="0" smtClean="0"/>
              <a:t>連接</a:t>
            </a:r>
            <a:r>
              <a:rPr lang="zh-TW" altLang="en-US" b="0" dirty="0"/>
              <a:t>埠編號，以及傳輸層協定等</a:t>
            </a:r>
            <a:r>
              <a:rPr lang="en-US" altLang="zh-TW" b="0" dirty="0"/>
              <a:t>5</a:t>
            </a:r>
            <a:r>
              <a:rPr lang="zh-TW" altLang="en-US" b="0" dirty="0"/>
              <a:t>項資訊。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8563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/>
              <a:t>常用的服務及伺服器連接埠編號對照表</a:t>
            </a: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290" y="2213865"/>
            <a:ext cx="7667625" cy="277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7306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1296188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zh-TW" altLang="en-US" sz="3600" b="0" dirty="0"/>
              <a:t>在</a:t>
            </a:r>
            <a:r>
              <a:rPr lang="en-US" altLang="zh-TW" sz="3600" b="0" dirty="0"/>
              <a:t>Windows </a:t>
            </a:r>
            <a:r>
              <a:rPr lang="zh-TW" altLang="en-US" sz="3600" b="0" dirty="0"/>
              <a:t>用戶端下使用「</a:t>
            </a:r>
            <a:r>
              <a:rPr lang="en-US" altLang="zh-TW" sz="3600" b="0" dirty="0" err="1"/>
              <a:t>netstat</a:t>
            </a:r>
            <a:r>
              <a:rPr lang="en-US" altLang="zh-TW" sz="3600" b="0" dirty="0"/>
              <a:t> -</a:t>
            </a:r>
            <a:r>
              <a:rPr lang="en-US" altLang="zh-TW" sz="3600" b="0" dirty="0" err="1"/>
              <a:t>na</a:t>
            </a:r>
            <a:r>
              <a:rPr lang="zh-TW" altLang="en-US" sz="3600" b="0" dirty="0"/>
              <a:t>」指令查看主機上相關連線</a:t>
            </a:r>
            <a:endParaRPr lang="zh-TW" altLang="en-US" sz="3600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663915"/>
            <a:ext cx="8099286" cy="283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556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mtClean="0"/>
              <a:t>網際網路</a:t>
            </a:r>
            <a:r>
              <a:rPr lang="en-US" altLang="zh-TW" smtClean="0"/>
              <a:t>(Internet)</a:t>
            </a:r>
            <a:r>
              <a:rPr lang="zh-TW" altLang="en-US" smtClean="0"/>
              <a:t>示意圖</a:t>
            </a:r>
            <a:r>
              <a:rPr lang="en-US" altLang="zh-TW" smtClean="0"/>
              <a:t> </a:t>
            </a:r>
            <a:endParaRPr lang="zh-TW" altLang="en-US" smtClean="0"/>
          </a:p>
        </p:txBody>
      </p:sp>
      <p:pic>
        <p:nvPicPr>
          <p:cNvPr id="83971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638" y="1579563"/>
            <a:ext cx="5219700" cy="513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3972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700" y="2081213"/>
            <a:ext cx="2905125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3973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163" y="4005263"/>
            <a:ext cx="3003550" cy="1300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77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連接導向與無連接導向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b="0" dirty="0"/>
              <a:t>「</a:t>
            </a:r>
            <a:r>
              <a:rPr lang="en-US" altLang="zh-TW" b="0" dirty="0"/>
              <a:t>TCP</a:t>
            </a:r>
            <a:r>
              <a:rPr lang="zh-TW" altLang="en-US" b="0" dirty="0"/>
              <a:t>」與「</a:t>
            </a:r>
            <a:r>
              <a:rPr lang="en-US" altLang="zh-TW" b="0" dirty="0" err="1"/>
              <a:t>UDP</a:t>
            </a:r>
            <a:r>
              <a:rPr lang="zh-TW" altLang="en-US" b="0" dirty="0"/>
              <a:t>」是傳輸層中重要的傳輸協定，而</a:t>
            </a:r>
            <a:r>
              <a:rPr lang="zh-TW" altLang="en-US" b="0" dirty="0" smtClean="0"/>
              <a:t>這二者</a:t>
            </a:r>
            <a:r>
              <a:rPr lang="zh-TW" altLang="en-US" b="0" dirty="0"/>
              <a:t>間最大的差別，就是連接導向（</a:t>
            </a:r>
            <a:r>
              <a:rPr lang="en-US" altLang="zh-TW" b="0" dirty="0"/>
              <a:t>connection-oriented</a:t>
            </a:r>
            <a:r>
              <a:rPr lang="zh-TW" altLang="en-US" b="0" dirty="0" smtClean="0"/>
              <a:t>）和</a:t>
            </a:r>
            <a:r>
              <a:rPr lang="zh-TW" altLang="en-US" b="0" dirty="0"/>
              <a:t>無連接導向（</a:t>
            </a:r>
            <a:r>
              <a:rPr lang="en-US" altLang="zh-TW" b="0" dirty="0"/>
              <a:t>connectionless</a:t>
            </a:r>
            <a:r>
              <a:rPr lang="zh-TW" altLang="en-US" b="0" dirty="0"/>
              <a:t>）的連線</a:t>
            </a:r>
            <a:r>
              <a:rPr lang="zh-TW" altLang="en-US" b="0" dirty="0" smtClean="0"/>
              <a:t>。</a:t>
            </a:r>
            <a:endParaRPr lang="en-US" altLang="zh-TW" b="0" dirty="0" smtClean="0"/>
          </a:p>
          <a:p>
            <a:r>
              <a:rPr lang="en-US" altLang="zh-TW" b="0" dirty="0" smtClean="0"/>
              <a:t>TCP</a:t>
            </a:r>
            <a:r>
              <a:rPr lang="zh-TW" altLang="en-US" b="0" dirty="0"/>
              <a:t>建立的是</a:t>
            </a:r>
            <a:r>
              <a:rPr lang="zh-TW" altLang="en-US" b="0" dirty="0" smtClean="0"/>
              <a:t>一個連接</a:t>
            </a:r>
            <a:r>
              <a:rPr lang="zh-TW" altLang="en-US" b="0" dirty="0"/>
              <a:t>導向的連線，也就是說，連線二端的機器，在開始</a:t>
            </a:r>
            <a:r>
              <a:rPr lang="zh-TW" altLang="en-US" b="0" dirty="0" smtClean="0"/>
              <a:t>傳送</a:t>
            </a:r>
            <a:r>
              <a:rPr lang="zh-TW" altLang="en-US" b="0" dirty="0"/>
              <a:t>資料前，必須先透過一個設定連線的動作。這也就是</a:t>
            </a:r>
            <a:r>
              <a:rPr lang="zh-TW" altLang="en-US" b="0" dirty="0" smtClean="0"/>
              <a:t>所謂的</a:t>
            </a:r>
            <a:r>
              <a:rPr lang="zh-TW" altLang="en-US" b="0" dirty="0"/>
              <a:t>「三方交握（</a:t>
            </a:r>
            <a:r>
              <a:rPr lang="en-US" altLang="zh-TW" b="0" dirty="0"/>
              <a:t>three-way handshaking</a:t>
            </a:r>
            <a:r>
              <a:rPr lang="zh-TW" altLang="en-US" b="0" dirty="0"/>
              <a:t>）」動作。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2229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可靠傳輸（</a:t>
            </a:r>
            <a:r>
              <a:rPr lang="en-US" altLang="zh-TW" dirty="0"/>
              <a:t>reliability</a:t>
            </a:r>
            <a:r>
              <a:rPr lang="zh-TW" altLang="en-US" dirty="0"/>
              <a:t>）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TW" altLang="en-US" b="0" dirty="0"/>
              <a:t>傳輸層可以提供較可靠的網路資料傳輸</a:t>
            </a:r>
            <a:r>
              <a:rPr lang="zh-TW" altLang="en-US" b="0" dirty="0" smtClean="0"/>
              <a:t>。</a:t>
            </a:r>
            <a:endParaRPr lang="en-US" altLang="zh-TW" b="0" dirty="0" smtClean="0"/>
          </a:p>
          <a:p>
            <a:pPr>
              <a:lnSpc>
                <a:spcPct val="120000"/>
              </a:lnSpc>
            </a:pPr>
            <a:r>
              <a:rPr lang="zh-TW" altLang="en-US" b="0" dirty="0" smtClean="0"/>
              <a:t>網際網路使用封</a:t>
            </a:r>
            <a:r>
              <a:rPr lang="zh-TW" altLang="en-US" b="0" dirty="0"/>
              <a:t>包交換技術進行封包的傳送，而常見的錯誤包括封包</a:t>
            </a:r>
            <a:r>
              <a:rPr lang="zh-TW" altLang="en-US" b="0" dirty="0" smtClean="0">
                <a:solidFill>
                  <a:srgbClr val="C00000"/>
                </a:solidFill>
              </a:rPr>
              <a:t>內容錯誤</a:t>
            </a:r>
            <a:r>
              <a:rPr lang="zh-TW" altLang="en-US" b="0" dirty="0"/>
              <a:t>以及</a:t>
            </a:r>
            <a:r>
              <a:rPr lang="zh-TW" altLang="en-US" b="0" dirty="0">
                <a:solidFill>
                  <a:srgbClr val="C00000"/>
                </a:solidFill>
              </a:rPr>
              <a:t>封包遺失</a:t>
            </a:r>
            <a:r>
              <a:rPr lang="zh-TW" altLang="en-US" b="0" dirty="0" smtClean="0"/>
              <a:t>。</a:t>
            </a:r>
            <a:endParaRPr lang="en-US" altLang="zh-TW" b="0" dirty="0" smtClean="0"/>
          </a:p>
          <a:p>
            <a:pPr>
              <a:lnSpc>
                <a:spcPct val="120000"/>
              </a:lnSpc>
            </a:pPr>
            <a:r>
              <a:rPr lang="zh-TW" altLang="en-US" b="0" dirty="0" smtClean="0"/>
              <a:t>封</a:t>
            </a:r>
            <a:r>
              <a:rPr lang="zh-TW" altLang="en-US" b="0" dirty="0"/>
              <a:t>包內容錯誤可以透過錯誤檢查碼的</a:t>
            </a:r>
            <a:r>
              <a:rPr lang="zh-TW" altLang="en-US" b="0" dirty="0" smtClean="0"/>
              <a:t>方式</a:t>
            </a:r>
            <a:r>
              <a:rPr lang="zh-TW" altLang="en-US" b="0" dirty="0"/>
              <a:t>來檢測。不論是使用</a:t>
            </a:r>
            <a:r>
              <a:rPr lang="en-US" altLang="zh-TW" b="0" dirty="0"/>
              <a:t>TCP</a:t>
            </a:r>
            <a:r>
              <a:rPr lang="zh-TW" altLang="en-US" b="0" dirty="0"/>
              <a:t>或是</a:t>
            </a:r>
            <a:r>
              <a:rPr lang="en-US" altLang="zh-TW" b="0" dirty="0" err="1"/>
              <a:t>UDP</a:t>
            </a:r>
            <a:r>
              <a:rPr lang="zh-TW" altLang="en-US" b="0" dirty="0"/>
              <a:t>，這二個傳輸協定都</a:t>
            </a:r>
            <a:r>
              <a:rPr lang="zh-TW" altLang="en-US" b="0" dirty="0" smtClean="0"/>
              <a:t>可以</a:t>
            </a:r>
            <a:r>
              <a:rPr lang="zh-TW" altLang="en-US" b="0" dirty="0"/>
              <a:t>透過錯誤檢查碼來驗證傳輸內容的正確性</a:t>
            </a:r>
            <a:r>
              <a:rPr lang="en-US" altLang="zh-TW" b="0" dirty="0"/>
              <a:t>1</a:t>
            </a:r>
            <a:r>
              <a:rPr lang="zh-TW" altLang="en-US" b="0" dirty="0" smtClean="0"/>
              <a:t>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4588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/>
              <a:t>當發現內容有誤時</a:t>
            </a:r>
            <a:endParaRPr lang="zh-TW" altLang="en-US" dirty="0"/>
          </a:p>
        </p:txBody>
      </p:sp>
      <p:graphicFrame>
        <p:nvGraphicFramePr>
          <p:cNvPr id="4" name="資料庫圖表 3"/>
          <p:cNvGraphicFramePr/>
          <p:nvPr>
            <p:extLst>
              <p:ext uri="{D42A27DB-BD31-4B8C-83A1-F6EECF244321}">
                <p14:modId xmlns:p14="http://schemas.microsoft.com/office/powerpoint/2010/main" val="239618148"/>
              </p:ext>
            </p:extLst>
          </p:nvPr>
        </p:nvGraphicFramePr>
        <p:xfrm>
          <a:off x="1016605" y="1853825"/>
          <a:ext cx="7445170" cy="4334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53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流量控制（</a:t>
            </a:r>
            <a:r>
              <a:rPr lang="en-US" altLang="zh-TW" dirty="0"/>
              <a:t>flow control</a:t>
            </a:r>
            <a:r>
              <a:rPr lang="zh-TW" altLang="en-US" dirty="0"/>
              <a:t>）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zh-TW" altLang="en-US" b="0" dirty="0"/>
              <a:t>流量控制的目的，是讓傳送端盡量以符合網路及接收</a:t>
            </a:r>
            <a:r>
              <a:rPr lang="zh-TW" altLang="en-US" b="0" dirty="0" smtClean="0"/>
              <a:t>端能力</a:t>
            </a:r>
            <a:r>
              <a:rPr lang="zh-TW" altLang="en-US" b="0" dirty="0"/>
              <a:t>的方式傳送，以避免發生接收端來不及處理的情況</a:t>
            </a:r>
            <a:r>
              <a:rPr lang="zh-TW" altLang="en-US" b="0" dirty="0" smtClean="0"/>
              <a:t>。</a:t>
            </a:r>
            <a:endParaRPr lang="en-US" altLang="zh-TW" b="0" dirty="0" smtClean="0"/>
          </a:p>
          <a:p>
            <a:pPr>
              <a:lnSpc>
                <a:spcPct val="120000"/>
              </a:lnSpc>
            </a:pPr>
            <a:r>
              <a:rPr lang="zh-TW" altLang="en-US" b="0" dirty="0" smtClean="0"/>
              <a:t>一般而言</a:t>
            </a:r>
            <a:r>
              <a:rPr lang="zh-TW" altLang="en-US" b="0" dirty="0"/>
              <a:t>，伺服器可能是配備大頻寬、多核心的高檔電腦；而</a:t>
            </a:r>
            <a:r>
              <a:rPr lang="zh-TW" altLang="en-US" b="0" dirty="0" smtClean="0"/>
              <a:t>用戶端</a:t>
            </a:r>
            <a:r>
              <a:rPr lang="zh-TW" altLang="en-US" b="0" dirty="0"/>
              <a:t>可能只是平價的電腦、手機或是平板電腦。如果用戶端的</a:t>
            </a:r>
            <a:r>
              <a:rPr lang="zh-TW" altLang="en-US" b="0" dirty="0" smtClean="0"/>
              <a:t>主機</a:t>
            </a:r>
            <a:r>
              <a:rPr lang="zh-TW" altLang="en-US" b="0" dirty="0"/>
              <a:t>能力較弱，每秒只能接收及處理</a:t>
            </a:r>
            <a:r>
              <a:rPr lang="en-US" altLang="zh-TW" b="0" dirty="0"/>
              <a:t>5</a:t>
            </a:r>
            <a:r>
              <a:rPr lang="zh-TW" altLang="en-US" b="0" dirty="0"/>
              <a:t>個封包；而伺服器硬是</a:t>
            </a:r>
            <a:r>
              <a:rPr lang="zh-TW" altLang="en-US" b="0" dirty="0" smtClean="0"/>
              <a:t>以每</a:t>
            </a:r>
            <a:r>
              <a:rPr lang="zh-TW" altLang="en-US" b="0" dirty="0"/>
              <a:t>秒</a:t>
            </a:r>
            <a:r>
              <a:rPr lang="en-US" altLang="zh-TW" b="0" dirty="0"/>
              <a:t>10</a:t>
            </a:r>
            <a:r>
              <a:rPr lang="zh-TW" altLang="en-US" b="0" dirty="0"/>
              <a:t>個封包的速率傳送資料給用戶端，那麼用戶端就會</a:t>
            </a:r>
            <a:r>
              <a:rPr lang="zh-TW" altLang="en-US" b="0" dirty="0" smtClean="0"/>
              <a:t>發生來不及</a:t>
            </a:r>
            <a:r>
              <a:rPr lang="zh-TW" altLang="en-US" b="0" dirty="0"/>
              <a:t>處理，使得多出來的封包必須被丟棄的情況。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17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/>
              <a:t>流量控制之緩衝區示意圖</a:t>
            </a:r>
            <a:endParaRPr lang="zh-TW" alt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37" y="2438890"/>
            <a:ext cx="7477125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6219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壅塞控制（</a:t>
            </a:r>
            <a:r>
              <a:rPr lang="en-US" altLang="zh-TW" dirty="0"/>
              <a:t>congestion control</a:t>
            </a:r>
            <a:r>
              <a:rPr lang="zh-TW" altLang="en-US" dirty="0"/>
              <a:t>）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0" dirty="0"/>
              <a:t>壅塞控制主要是當網路壅塞發生時，減緩網路壅塞</a:t>
            </a:r>
            <a:r>
              <a:rPr lang="zh-TW" altLang="en-US" b="0" dirty="0" smtClean="0"/>
              <a:t>情況的</a:t>
            </a:r>
            <a:r>
              <a:rPr lang="zh-TW" altLang="en-US" b="0" dirty="0"/>
              <a:t>措施。由於網際網路使用封包交換機制，將資料轉換為</a:t>
            </a:r>
            <a:r>
              <a:rPr lang="zh-TW" altLang="en-US" b="0" dirty="0" smtClean="0"/>
              <a:t>封包</a:t>
            </a:r>
            <a:r>
              <a:rPr lang="zh-TW" altLang="en-US" b="0" dirty="0"/>
              <a:t>後再交給路由器傳送。當網路流量升高、路由器的工作</a:t>
            </a:r>
            <a:r>
              <a:rPr lang="zh-TW" altLang="en-US" b="0" dirty="0" smtClean="0"/>
              <a:t>負</a:t>
            </a:r>
            <a:r>
              <a:rPr lang="zh-TW" altLang="en-US" b="0" dirty="0"/>
              <a:t>擔大到無法負擔的時候，便會開始丟棄封包而發生封包</a:t>
            </a:r>
            <a:r>
              <a:rPr lang="zh-TW" altLang="en-US" b="0" dirty="0" smtClean="0"/>
              <a:t>遺失（</a:t>
            </a:r>
            <a:r>
              <a:rPr lang="en-US" altLang="zh-TW" b="0" dirty="0"/>
              <a:t>packet loss</a:t>
            </a:r>
            <a:r>
              <a:rPr lang="zh-TW" altLang="en-US" b="0" dirty="0"/>
              <a:t>）的情況。</a:t>
            </a:r>
          </a:p>
        </p:txBody>
      </p:sp>
    </p:spTree>
    <p:extLst>
      <p:ext uri="{BB962C8B-B14F-4D97-AF65-F5344CB8AC3E}">
        <p14:creationId xmlns:p14="http://schemas.microsoft.com/office/powerpoint/2010/main" val="117065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6-5 </a:t>
            </a:r>
            <a:r>
              <a:rPr lang="zh-TW" altLang="en-US" dirty="0"/>
              <a:t>應用層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應用層就是最貼近網路使用者的各種不同應用程式</a:t>
            </a:r>
            <a:r>
              <a:rPr lang="zh-TW" altLang="en-US" dirty="0" smtClean="0"/>
              <a:t>所使用</a:t>
            </a:r>
            <a:r>
              <a:rPr lang="zh-TW" altLang="en-US" dirty="0"/>
              <a:t>的通訊協定。現有的網路應用程式和協定包山包海</a:t>
            </a:r>
            <a:r>
              <a:rPr lang="zh-TW" altLang="en-US" dirty="0" smtClean="0"/>
              <a:t>，像是</a:t>
            </a:r>
            <a:r>
              <a:rPr lang="zh-TW" altLang="en-US" dirty="0"/>
              <a:t>用來瀏覽網頁的超文件傳輸協定（</a:t>
            </a:r>
            <a:r>
              <a:rPr lang="en-US" altLang="zh-TW" dirty="0"/>
              <a:t>Hyper-Text </a:t>
            </a:r>
            <a:r>
              <a:rPr lang="en-US" altLang="zh-TW" dirty="0" smtClean="0"/>
              <a:t>Transfer</a:t>
            </a:r>
            <a:r>
              <a:rPr lang="zh-TW" altLang="en-US" dirty="0" smtClean="0"/>
              <a:t> </a:t>
            </a:r>
            <a:r>
              <a:rPr lang="en-US" altLang="zh-TW" dirty="0" smtClean="0"/>
              <a:t>Protocol</a:t>
            </a:r>
            <a:r>
              <a:rPr lang="zh-TW" altLang="en-US" dirty="0"/>
              <a:t>；</a:t>
            </a:r>
            <a:r>
              <a:rPr lang="en-US" altLang="zh-TW" dirty="0"/>
              <a:t>HTTP</a:t>
            </a:r>
            <a:r>
              <a:rPr lang="zh-TW" altLang="en-US" dirty="0"/>
              <a:t>）、傳輸檔案的檔案傳輸協定（</a:t>
            </a:r>
            <a:r>
              <a:rPr lang="en-US" altLang="zh-TW" dirty="0"/>
              <a:t>File </a:t>
            </a:r>
            <a:r>
              <a:rPr lang="en-US" altLang="zh-TW" dirty="0" smtClean="0"/>
              <a:t>Transfer</a:t>
            </a:r>
            <a:r>
              <a:rPr lang="zh-TW" altLang="en-US" dirty="0" smtClean="0"/>
              <a:t> </a:t>
            </a:r>
            <a:r>
              <a:rPr lang="en-US" altLang="zh-TW" dirty="0" smtClean="0"/>
              <a:t>Protocol</a:t>
            </a:r>
            <a:r>
              <a:rPr lang="zh-TW" altLang="en-US" dirty="0"/>
              <a:t>；</a:t>
            </a:r>
            <a:r>
              <a:rPr lang="en-US" altLang="zh-TW" dirty="0"/>
              <a:t>FTP</a:t>
            </a:r>
            <a:r>
              <a:rPr lang="zh-TW" altLang="en-US" dirty="0"/>
              <a:t>）、或是寄送</a:t>
            </a:r>
            <a:r>
              <a:rPr lang="en-US" altLang="zh-TW" dirty="0"/>
              <a:t>Email</a:t>
            </a:r>
            <a:r>
              <a:rPr lang="zh-TW" altLang="en-US" dirty="0"/>
              <a:t>使用的簡易郵件傳輸</a:t>
            </a:r>
            <a:r>
              <a:rPr lang="zh-TW" altLang="en-US" dirty="0" smtClean="0"/>
              <a:t>協定（</a:t>
            </a:r>
            <a:r>
              <a:rPr lang="en-US" altLang="zh-TW" dirty="0"/>
              <a:t>Simple Mail Transfer Protocol</a:t>
            </a:r>
            <a:r>
              <a:rPr lang="zh-TW" altLang="en-US" dirty="0"/>
              <a:t>；</a:t>
            </a:r>
            <a:r>
              <a:rPr lang="en-US" altLang="zh-TW" dirty="0"/>
              <a:t>SMTP</a:t>
            </a:r>
            <a:r>
              <a:rPr lang="zh-TW" altLang="en-US" dirty="0"/>
              <a:t>）等等。</a:t>
            </a:r>
          </a:p>
        </p:txBody>
      </p:sp>
    </p:spTree>
    <p:extLst>
      <p:ext uri="{BB962C8B-B14F-4D97-AF65-F5344CB8AC3E}">
        <p14:creationId xmlns:p14="http://schemas.microsoft.com/office/powerpoint/2010/main" val="256219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200" b="0" dirty="0"/>
              <a:t>使用</a:t>
            </a:r>
            <a:r>
              <a:rPr lang="en-US" altLang="zh-TW" sz="3200" b="0" dirty="0"/>
              <a:t>Mozilla Thunderbird </a:t>
            </a:r>
            <a:r>
              <a:rPr lang="zh-TW" altLang="en-US" sz="3200" b="0" dirty="0"/>
              <a:t>寄信的操作介面</a:t>
            </a:r>
            <a:endParaRPr lang="zh-TW" altLang="en-US" sz="3200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925" y="2078850"/>
            <a:ext cx="6534150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269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2861" y="728700"/>
            <a:ext cx="3349715" cy="2987907"/>
          </a:xfrm>
        </p:spPr>
        <p:txBody>
          <a:bodyPr>
            <a:normAutofit/>
          </a:bodyPr>
          <a:lstStyle/>
          <a:p>
            <a:pPr algn="l"/>
            <a:r>
              <a:rPr lang="zh-TW" altLang="en-US" sz="3200" b="0" dirty="0"/>
              <a:t>一個使用</a:t>
            </a:r>
            <a:r>
              <a:rPr lang="en-US" altLang="zh-TW" sz="3200" b="0" dirty="0"/>
              <a:t>SMTP</a:t>
            </a:r>
            <a:r>
              <a:rPr lang="zh-TW" altLang="en-US" sz="3200" b="0" dirty="0"/>
              <a:t>寄送</a:t>
            </a:r>
            <a:r>
              <a:rPr lang="en-US" altLang="zh-TW" sz="3200" b="0" dirty="0"/>
              <a:t>Email </a:t>
            </a:r>
            <a:r>
              <a:rPr lang="zh-TW" altLang="en-US" sz="3200" b="0" dirty="0"/>
              <a:t>的範例</a:t>
            </a:r>
            <a:endParaRPr lang="zh-TW" altLang="en-US" sz="32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1931" y="728700"/>
            <a:ext cx="3150350" cy="612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567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TW" altLang="en-US" sz="3200" b="0" dirty="0"/>
              <a:t>使用「</a:t>
            </a:r>
            <a:r>
              <a:rPr lang="en-US" altLang="zh-TW" sz="3200" b="0" dirty="0" err="1"/>
              <a:t>nslookup</a:t>
            </a:r>
            <a:r>
              <a:rPr lang="zh-TW" altLang="en-US" sz="3200" b="0" dirty="0"/>
              <a:t>」指令透過</a:t>
            </a:r>
            <a:r>
              <a:rPr lang="en-US" altLang="zh-TW" sz="3200" b="0" dirty="0"/>
              <a:t>DNS</a:t>
            </a:r>
            <a:r>
              <a:rPr lang="zh-TW" altLang="en-US" sz="3200" b="0" dirty="0"/>
              <a:t>名稱伺服器查詢「</a:t>
            </a:r>
            <a:r>
              <a:rPr lang="en-US" altLang="zh-TW" sz="3200" b="0" dirty="0" err="1"/>
              <a:t>google.com</a:t>
            </a:r>
            <a:r>
              <a:rPr lang="zh-TW" altLang="en-US" sz="3200" b="0" dirty="0"/>
              <a:t>」所回傳的結果</a:t>
            </a:r>
            <a:endParaRPr lang="zh-TW" altLang="en-US" sz="3200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303875"/>
            <a:ext cx="7050498" cy="3285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350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mtClean="0"/>
              <a:t>上網</a:t>
            </a:r>
          </a:p>
        </p:txBody>
      </p:sp>
      <p:sp>
        <p:nvSpPr>
          <p:cNvPr id="84995" name="Content Placeholder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pPr eaLnBrk="1" hangingPunct="1"/>
            <a:r>
              <a:rPr lang="zh-TW" altLang="en-US" smtClean="0"/>
              <a:t>一般所謂的「上網」指的是「連上網際網路</a:t>
            </a:r>
            <a:r>
              <a:rPr lang="en-US" altLang="zh-TW" smtClean="0"/>
              <a:t>(Internet)</a:t>
            </a:r>
            <a:r>
              <a:rPr lang="zh-TW" altLang="en-US" smtClean="0"/>
              <a:t>」</a:t>
            </a:r>
            <a:endParaRPr lang="en-US" altLang="zh-TW" smtClean="0"/>
          </a:p>
          <a:p>
            <a:pPr eaLnBrk="1" hangingPunct="1"/>
            <a:r>
              <a:rPr lang="zh-TW" altLang="en-US" smtClean="0"/>
              <a:t>一般使用者上網都是透過</a:t>
            </a:r>
            <a:r>
              <a:rPr lang="en-US" altLang="zh-TW" smtClean="0"/>
              <a:t>ISP</a:t>
            </a:r>
            <a:r>
              <a:rPr lang="zh-TW" altLang="en-US" smtClean="0"/>
              <a:t>業者</a:t>
            </a:r>
            <a:r>
              <a:rPr lang="en-US" altLang="zh-TW" smtClean="0"/>
              <a:t>(Internet Service Provider)</a:t>
            </a:r>
            <a:r>
              <a:rPr lang="zh-TW" altLang="en-US" smtClean="0"/>
              <a:t>連上網路</a:t>
            </a:r>
            <a:endParaRPr lang="en-US" altLang="zh-TW" smtClean="0"/>
          </a:p>
          <a:p>
            <a:pPr lvl="1" eaLnBrk="1" hangingPunct="1"/>
            <a:r>
              <a:rPr lang="zh-TW" altLang="en-US" smtClean="0"/>
              <a:t>知名的</a:t>
            </a:r>
            <a:r>
              <a:rPr lang="en-US" altLang="zh-TW" smtClean="0"/>
              <a:t>ISP</a:t>
            </a:r>
            <a:r>
              <a:rPr lang="zh-TW" altLang="en-US" smtClean="0"/>
              <a:t>業者如中華電信、台灣固網等</a:t>
            </a:r>
            <a:endParaRPr lang="en-US" altLang="zh-TW" smtClean="0"/>
          </a:p>
          <a:p>
            <a:pPr lvl="1" eaLnBrk="1" hangingPunct="1"/>
            <a:r>
              <a:rPr lang="zh-TW" altLang="en-US" smtClean="0"/>
              <a:t>各家電信公司的行動網路</a:t>
            </a:r>
            <a:endParaRPr lang="en-US" altLang="zh-TW" smtClean="0"/>
          </a:p>
          <a:p>
            <a:pPr lvl="1" eaLnBrk="1" hangingPunct="1"/>
            <a:r>
              <a:rPr lang="zh-TW" altLang="en-US" smtClean="0"/>
              <a:t>提供學術單位連接網路的臺灣學術網路</a:t>
            </a:r>
            <a:r>
              <a:rPr lang="en-US" altLang="zh-TW" smtClean="0"/>
              <a:t>(TANet)</a:t>
            </a:r>
          </a:p>
          <a:p>
            <a:pPr eaLnBrk="1" hangingPunct="1"/>
            <a:endParaRPr lang="en-US" altLang="zh-TW" smtClean="0"/>
          </a:p>
          <a:p>
            <a:pPr eaLnBrk="1" hangingPunct="1"/>
            <a:endParaRPr lang="en-US" altLang="zh-TW" smtClean="0"/>
          </a:p>
        </p:txBody>
      </p:sp>
    </p:spTree>
    <p:extLst>
      <p:ext uri="{BB962C8B-B14F-4D97-AF65-F5344CB8AC3E}">
        <p14:creationId xmlns:p14="http://schemas.microsoft.com/office/powerpoint/2010/main" val="111887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標題 1"/>
          <p:cNvSpPr>
            <a:spLocks noGrp="1"/>
          </p:cNvSpPr>
          <p:nvPr>
            <p:ph type="title"/>
          </p:nvPr>
        </p:nvSpPr>
        <p:spPr>
          <a:xfrm>
            <a:off x="468313" y="710825"/>
            <a:ext cx="8229600" cy="1143000"/>
          </a:xfrm>
        </p:spPr>
        <p:txBody>
          <a:bodyPr/>
          <a:lstStyle/>
          <a:p>
            <a:r>
              <a:rPr lang="en-US" altLang="zh-TW" sz="3600" b="1" dirty="0" smtClean="0"/>
              <a:t>6-6 </a:t>
            </a:r>
            <a:r>
              <a:rPr lang="zh-TW" altLang="en-US" sz="3600" b="1" dirty="0" smtClean="0"/>
              <a:t>網際網路的基本設定和除錯方式</a:t>
            </a:r>
            <a:endParaRPr lang="zh-TW" altLang="en-US" sz="3600" dirty="0" smtClean="0"/>
          </a:p>
        </p:txBody>
      </p:sp>
      <p:sp>
        <p:nvSpPr>
          <p:cNvPr id="145411" name="內容版面配置區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r>
              <a:rPr lang="zh-TW" altLang="en-US" smtClean="0"/>
              <a:t>一個主機要連上網際網路，其基本的必要設定包括：</a:t>
            </a:r>
          </a:p>
          <a:p>
            <a:pPr lvl="1"/>
            <a:r>
              <a:rPr lang="en-US" altLang="zh-TW" smtClean="0"/>
              <a:t>IP</a:t>
            </a:r>
            <a:r>
              <a:rPr lang="zh-TW" altLang="en-US" smtClean="0"/>
              <a:t>位址（</a:t>
            </a:r>
            <a:r>
              <a:rPr lang="en-US" altLang="zh-TW" smtClean="0"/>
              <a:t>IP address</a:t>
            </a:r>
            <a:r>
              <a:rPr lang="zh-TW" altLang="en-US" smtClean="0"/>
              <a:t>）</a:t>
            </a:r>
          </a:p>
          <a:p>
            <a:pPr lvl="1"/>
            <a:r>
              <a:rPr lang="zh-TW" altLang="en-US" smtClean="0"/>
              <a:t>網路遮罩（</a:t>
            </a:r>
            <a:r>
              <a:rPr lang="en-US" altLang="zh-TW" smtClean="0"/>
              <a:t>netmask</a:t>
            </a:r>
            <a:r>
              <a:rPr lang="zh-TW" altLang="en-US" smtClean="0"/>
              <a:t>）</a:t>
            </a:r>
          </a:p>
          <a:p>
            <a:pPr lvl="1"/>
            <a:r>
              <a:rPr lang="zh-TW" altLang="en-US" smtClean="0"/>
              <a:t>預設閘道器（</a:t>
            </a:r>
            <a:r>
              <a:rPr lang="en-US" altLang="zh-TW" smtClean="0"/>
              <a:t>default gateway</a:t>
            </a:r>
            <a:r>
              <a:rPr lang="zh-TW" altLang="en-US" smtClean="0"/>
              <a:t>）或是預設路由器（</a:t>
            </a:r>
            <a:r>
              <a:rPr lang="en-US" altLang="zh-TW" smtClean="0"/>
              <a:t>default router</a:t>
            </a:r>
            <a:r>
              <a:rPr lang="zh-TW" altLang="en-US" smtClean="0"/>
              <a:t>）</a:t>
            </a:r>
          </a:p>
          <a:p>
            <a:pPr lvl="1"/>
            <a:r>
              <a:rPr lang="zh-TW" altLang="en-US" smtClean="0"/>
              <a:t>名稱伺服器（</a:t>
            </a:r>
            <a:r>
              <a:rPr lang="en-US" altLang="zh-TW" smtClean="0"/>
              <a:t>DNS server</a:t>
            </a:r>
            <a:r>
              <a:rPr lang="zh-TW" altLang="en-US" smtClean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97670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Title 1"/>
          <p:cNvSpPr>
            <a:spLocks noGrp="1"/>
          </p:cNvSpPr>
          <p:nvPr>
            <p:ph type="title"/>
          </p:nvPr>
        </p:nvSpPr>
        <p:spPr>
          <a:xfrm>
            <a:off x="468313" y="75583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sz="4000" dirty="0" smtClean="0"/>
              <a:t>6-6 </a:t>
            </a:r>
            <a:r>
              <a:rPr lang="zh-TW" altLang="en-US" sz="4000" dirty="0" smtClean="0"/>
              <a:t>網際網路的基本設定和除錯</a:t>
            </a:r>
          </a:p>
        </p:txBody>
      </p:sp>
      <p:sp>
        <p:nvSpPr>
          <p:cNvPr id="146435" name="Content Placeholder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pPr eaLnBrk="1" hangingPunct="1"/>
            <a:r>
              <a:rPr lang="zh-TW" altLang="en-US" smtClean="0"/>
              <a:t>可以手動設定，也可以自動取得</a:t>
            </a:r>
            <a:r>
              <a:rPr lang="en-US" altLang="zh-TW" smtClean="0"/>
              <a:t> – </a:t>
            </a:r>
            <a:r>
              <a:rPr lang="zh-TW" altLang="en-US" smtClean="0"/>
              <a:t>要看網路環境而定</a:t>
            </a:r>
            <a:endParaRPr lang="en-US" altLang="zh-TW" smtClean="0"/>
          </a:p>
          <a:p>
            <a:pPr lvl="1" eaLnBrk="1" hangingPunct="1"/>
            <a:r>
              <a:rPr lang="zh-TW" altLang="en-US" smtClean="0"/>
              <a:t>自動取得通常使用</a:t>
            </a:r>
            <a:r>
              <a:rPr lang="en-US" altLang="zh-TW" smtClean="0"/>
              <a:t>DHCP</a:t>
            </a:r>
            <a:r>
              <a:rPr lang="zh-TW" altLang="en-US" smtClean="0"/>
              <a:t>協定</a:t>
            </a:r>
            <a:endParaRPr lang="en-US" altLang="zh-TW" smtClean="0"/>
          </a:p>
          <a:p>
            <a:pPr eaLnBrk="1" hangingPunct="1"/>
            <a:r>
              <a:rPr lang="zh-TW" altLang="en-US" smtClean="0"/>
              <a:t>同一個網路下，每個主機都要使用不同的</a:t>
            </a:r>
            <a:r>
              <a:rPr lang="en-US" altLang="zh-TW" smtClean="0"/>
              <a:t>IP</a:t>
            </a:r>
            <a:r>
              <a:rPr lang="zh-TW" altLang="en-US" smtClean="0"/>
              <a:t>位址</a:t>
            </a:r>
          </a:p>
        </p:txBody>
      </p:sp>
    </p:spTree>
    <p:extLst>
      <p:ext uri="{BB962C8B-B14F-4D97-AF65-F5344CB8AC3E}">
        <p14:creationId xmlns:p14="http://schemas.microsoft.com/office/powerpoint/2010/main" val="908659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z="4000" smtClean="0"/>
              <a:t>不同系統的設定界面</a:t>
            </a:r>
            <a:r>
              <a:rPr lang="en-US" altLang="zh-TW" sz="4000" smtClean="0"/>
              <a:t> – Windows </a:t>
            </a:r>
          </a:p>
        </p:txBody>
      </p:sp>
      <p:pic>
        <p:nvPicPr>
          <p:cNvPr id="14745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1617663"/>
            <a:ext cx="4748212" cy="522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698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z="4000" smtClean="0"/>
              <a:t>不同系統的設定界面</a:t>
            </a:r>
            <a:r>
              <a:rPr lang="en-US" altLang="zh-TW" sz="4000" smtClean="0"/>
              <a:t> – Mac OS X</a:t>
            </a:r>
          </a:p>
        </p:txBody>
      </p:sp>
      <p:pic>
        <p:nvPicPr>
          <p:cNvPr id="14848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1628775"/>
            <a:ext cx="5212125" cy="4515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012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z="4000" smtClean="0"/>
              <a:t>使用「</a:t>
            </a:r>
            <a:r>
              <a:rPr lang="en-US" altLang="zh-TW" sz="4000" smtClean="0"/>
              <a:t>ipconfig /all</a:t>
            </a:r>
            <a:r>
              <a:rPr lang="zh-TW" altLang="en-US" sz="4000" smtClean="0"/>
              <a:t>」檢查</a:t>
            </a:r>
            <a:r>
              <a:rPr lang="en-US" altLang="zh-TW" sz="4000" smtClean="0"/>
              <a:t>IP</a:t>
            </a:r>
            <a:r>
              <a:rPr lang="zh-TW" altLang="en-US" sz="4000" smtClean="0"/>
              <a:t>設定</a:t>
            </a:r>
          </a:p>
        </p:txBody>
      </p:sp>
      <p:pic>
        <p:nvPicPr>
          <p:cNvPr id="14950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913" y="1733551"/>
            <a:ext cx="5850377" cy="4454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974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mtClean="0"/>
              <a:t>使用「</a:t>
            </a:r>
            <a:r>
              <a:rPr lang="en-US" altLang="zh-TW" smtClean="0"/>
              <a:t>netstat -rn</a:t>
            </a:r>
            <a:r>
              <a:rPr lang="zh-TW" altLang="en-US" smtClean="0"/>
              <a:t>」檢查路由</a:t>
            </a:r>
          </a:p>
        </p:txBody>
      </p:sp>
      <p:sp>
        <p:nvSpPr>
          <p:cNvPr id="150531" name="Content Placeholder 2"/>
          <p:cNvSpPr>
            <a:spLocks noGrp="1"/>
          </p:cNvSpPr>
          <p:nvPr>
            <p:ph idx="1"/>
          </p:nvPr>
        </p:nvSpPr>
        <p:spPr>
          <a:xfrm>
            <a:off x="457200" y="1484313"/>
            <a:ext cx="8229600" cy="4641850"/>
          </a:xfrm>
        </p:spPr>
        <p:txBody>
          <a:bodyPr/>
          <a:lstStyle/>
          <a:p>
            <a:pPr eaLnBrk="1" hangingPunct="1">
              <a:buFont typeface="Wingdings" pitchFamily="2" charset="2"/>
              <a:buChar char="n"/>
            </a:pPr>
            <a:r>
              <a:rPr lang="zh-TW" altLang="en-US" smtClean="0"/>
              <a:t>網路目的地為</a:t>
            </a:r>
            <a:r>
              <a:rPr lang="en-US" altLang="zh-TW" smtClean="0"/>
              <a:t> 0.0.0.0 </a:t>
            </a:r>
            <a:r>
              <a:rPr lang="zh-TW" altLang="en-US" smtClean="0"/>
              <a:t>的為預設路由器</a:t>
            </a:r>
          </a:p>
        </p:txBody>
      </p:sp>
      <p:pic>
        <p:nvPicPr>
          <p:cNvPr id="15053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2111376"/>
            <a:ext cx="5172977" cy="401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691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z="4000" smtClean="0"/>
              <a:t>使用「</a:t>
            </a:r>
            <a:r>
              <a:rPr lang="en-US" altLang="zh-TW" sz="4000" smtClean="0"/>
              <a:t>ping</a:t>
            </a:r>
            <a:r>
              <a:rPr lang="zh-TW" altLang="en-US" sz="4000" smtClean="0"/>
              <a:t>」指令來檢查連線情況</a:t>
            </a:r>
          </a:p>
        </p:txBody>
      </p:sp>
      <p:sp>
        <p:nvSpPr>
          <p:cNvPr id="151555" name="Content Placeholder 2"/>
          <p:cNvSpPr>
            <a:spLocks noGrp="1"/>
          </p:cNvSpPr>
          <p:nvPr>
            <p:ph idx="1"/>
          </p:nvPr>
        </p:nvSpPr>
        <p:spPr>
          <a:xfrm>
            <a:off x="457200" y="1628775"/>
            <a:ext cx="8229600" cy="4497388"/>
          </a:xfrm>
        </p:spPr>
        <p:txBody>
          <a:bodyPr/>
          <a:lstStyle/>
          <a:p>
            <a:pPr eaLnBrk="1" hangingPunct="1">
              <a:buFont typeface="Wingdings" pitchFamily="2" charset="2"/>
              <a:buChar char="n"/>
            </a:pPr>
            <a:r>
              <a:rPr lang="zh-TW" altLang="en-US" smtClean="0"/>
              <a:t>注意：</a:t>
            </a:r>
            <a:r>
              <a:rPr lang="en-US" altLang="zh-TW" smtClean="0"/>
              <a:t>ping</a:t>
            </a:r>
            <a:r>
              <a:rPr lang="zh-TW" altLang="en-US" smtClean="0"/>
              <a:t>沒有回應不代表網路不通</a:t>
            </a:r>
            <a:endParaRPr lang="en-US" altLang="zh-TW" smtClean="0"/>
          </a:p>
          <a:p>
            <a:pPr eaLnBrk="1" hangingPunct="1">
              <a:buFont typeface="Wingdings" pitchFamily="2" charset="2"/>
              <a:buChar char="n"/>
            </a:pPr>
            <a:r>
              <a:rPr lang="zh-TW" altLang="en-US" smtClean="0"/>
              <a:t>成功的情況</a:t>
            </a:r>
          </a:p>
        </p:txBody>
      </p:sp>
      <p:pic>
        <p:nvPicPr>
          <p:cNvPr id="15155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75" y="2852738"/>
            <a:ext cx="5525895" cy="3376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0672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mtClean="0"/>
              <a:t>「</a:t>
            </a:r>
            <a:r>
              <a:rPr lang="en-US" altLang="zh-TW" smtClean="0"/>
              <a:t>ping</a:t>
            </a:r>
            <a:r>
              <a:rPr lang="zh-TW" altLang="en-US" smtClean="0"/>
              <a:t>」失敗的情況</a:t>
            </a:r>
          </a:p>
        </p:txBody>
      </p:sp>
      <p:sp>
        <p:nvSpPr>
          <p:cNvPr id="152579" name="Content Placeholder 3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pPr eaLnBrk="1" hangingPunct="1">
              <a:buFont typeface="Wingdings" pitchFamily="2" charset="2"/>
              <a:buChar char="n"/>
            </a:pPr>
            <a:r>
              <a:rPr lang="zh-TW" altLang="en-US" smtClean="0"/>
              <a:t>主機連不上，或是連線逾時</a:t>
            </a:r>
          </a:p>
        </p:txBody>
      </p:sp>
      <p:pic>
        <p:nvPicPr>
          <p:cNvPr id="152580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1" y="2618911"/>
            <a:ext cx="4591944" cy="2522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685" y="4060361"/>
            <a:ext cx="4599610" cy="2491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776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mtClean="0"/>
              <a:t>使用「</a:t>
            </a:r>
            <a:r>
              <a:rPr lang="en-US" altLang="zh-TW" smtClean="0"/>
              <a:t>arp -a</a:t>
            </a:r>
            <a:r>
              <a:rPr lang="zh-TW" altLang="en-US" smtClean="0"/>
              <a:t>」指令檢查第二層</a:t>
            </a:r>
          </a:p>
        </p:txBody>
      </p:sp>
      <p:sp>
        <p:nvSpPr>
          <p:cNvPr id="153603" name="Content Placeholder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pPr algn="l" eaLnBrk="1" hangingPunct="1"/>
            <a:r>
              <a:rPr lang="zh-TW" altLang="en-US" dirty="0" smtClean="0"/>
              <a:t>使用</a:t>
            </a:r>
            <a:r>
              <a:rPr lang="en-US" altLang="zh-TW" dirty="0" smtClean="0"/>
              <a:t>Ethernet</a:t>
            </a:r>
            <a:r>
              <a:rPr lang="zh-TW" altLang="en-US" dirty="0" smtClean="0"/>
              <a:t>或無線網路時，可用「</a:t>
            </a:r>
            <a:r>
              <a:rPr lang="en-US" altLang="zh-TW" dirty="0" err="1" smtClean="0"/>
              <a:t>arp</a:t>
            </a:r>
            <a:r>
              <a:rPr lang="en-US" altLang="zh-TW" dirty="0" smtClean="0"/>
              <a:t> -a</a:t>
            </a:r>
            <a:r>
              <a:rPr lang="zh-TW" altLang="en-US" dirty="0" smtClean="0"/>
              <a:t>」指定查詢鄰近主機的網路界面實體位址</a:t>
            </a:r>
            <a:endParaRPr lang="en-US" altLang="zh-TW" dirty="0" smtClean="0"/>
          </a:p>
          <a:p>
            <a:pPr algn="l" eaLnBrk="1" hangingPunct="1"/>
            <a:r>
              <a:rPr lang="zh-TW" altLang="en-US" dirty="0" smtClean="0"/>
              <a:t>連線狀態有誤時，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相關紀錄會查詢不到</a:t>
            </a:r>
            <a:endParaRPr lang="en-US" altLang="zh-TW" dirty="0" smtClean="0"/>
          </a:p>
          <a:p>
            <a:pPr algn="l" eaLnBrk="1" hangingPunct="1"/>
            <a:r>
              <a:rPr lang="zh-TW" altLang="en-US" dirty="0" smtClean="0"/>
              <a:t>通常可以配合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「</a:t>
            </a:r>
            <a:r>
              <a:rPr lang="en-US" altLang="zh-TW" dirty="0" smtClean="0"/>
              <a:t>ping</a:t>
            </a:r>
            <a:r>
              <a:rPr lang="zh-TW" altLang="en-US" dirty="0" smtClean="0"/>
              <a:t>」指令：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先</a:t>
            </a:r>
            <a:r>
              <a:rPr lang="en-US" altLang="zh-TW" dirty="0" smtClean="0"/>
              <a:t>ping</a:t>
            </a:r>
            <a:r>
              <a:rPr lang="zh-TW" altLang="en-US" dirty="0" smtClean="0"/>
              <a:t>預設閘道，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然後馬上用</a:t>
            </a:r>
            <a:r>
              <a:rPr lang="en-US" altLang="zh-TW" dirty="0" err="1" smtClean="0"/>
              <a:t>arp</a:t>
            </a:r>
            <a:r>
              <a:rPr lang="zh-TW" altLang="en-US" dirty="0" smtClean="0"/>
              <a:t>查詢</a:t>
            </a:r>
            <a:endParaRPr lang="en-US" altLang="zh-TW" dirty="0" smtClean="0"/>
          </a:p>
        </p:txBody>
      </p:sp>
      <p:pic>
        <p:nvPicPr>
          <p:cNvPr id="15360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6976" y="3027353"/>
            <a:ext cx="4500500" cy="31910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5702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mtClean="0"/>
              <a:t>使用</a:t>
            </a:r>
            <a:r>
              <a:rPr lang="en-US" altLang="zh-TW" smtClean="0"/>
              <a:t>nslookup</a:t>
            </a:r>
            <a:r>
              <a:rPr lang="zh-TW" altLang="en-US" smtClean="0"/>
              <a:t>指令，檢查</a:t>
            </a:r>
            <a:r>
              <a:rPr lang="en-US" altLang="zh-TW" smtClean="0"/>
              <a:t>DNS</a:t>
            </a:r>
          </a:p>
        </p:txBody>
      </p:sp>
      <p:sp>
        <p:nvSpPr>
          <p:cNvPr id="154627" name="Content Placeholder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pPr algn="l" eaLnBrk="1" hangingPunct="1">
              <a:buFont typeface="Wingdings" pitchFamily="2" charset="2"/>
              <a:buChar char="n"/>
            </a:pPr>
            <a:r>
              <a:rPr lang="zh-TW" altLang="en-US" dirty="0" smtClean="0"/>
              <a:t>若</a:t>
            </a:r>
            <a:r>
              <a:rPr lang="en-US" altLang="zh-TW" dirty="0" smtClean="0"/>
              <a:t>DNS</a:t>
            </a:r>
            <a:r>
              <a:rPr lang="zh-TW" altLang="en-US" dirty="0" smtClean="0"/>
              <a:t>服務不正常，也會無法正常存取網路服務</a:t>
            </a:r>
            <a:endParaRPr lang="en-US" altLang="zh-TW" dirty="0" smtClean="0"/>
          </a:p>
          <a:p>
            <a:pPr algn="l" eaLnBrk="1" hangingPunct="1">
              <a:buFont typeface="Wingdings" pitchFamily="2" charset="2"/>
              <a:buChar char="n"/>
            </a:pPr>
            <a:r>
              <a:rPr lang="zh-TW" altLang="en-US" dirty="0" smtClean="0"/>
              <a:t>「要求逾時」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表示</a:t>
            </a:r>
            <a:r>
              <a:rPr lang="en-US" altLang="zh-TW" dirty="0" smtClean="0"/>
              <a:t>DNS</a:t>
            </a:r>
            <a:r>
              <a:rPr lang="zh-TW" altLang="en-US" dirty="0" smtClean="0"/>
              <a:t>服務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可能有問題</a:t>
            </a:r>
            <a:endParaRPr lang="en-US" altLang="zh-TW" dirty="0" smtClean="0"/>
          </a:p>
          <a:p>
            <a:pPr algn="l" eaLnBrk="1" hangingPunct="1">
              <a:buFont typeface="Wingdings" pitchFamily="2" charset="2"/>
              <a:buChar char="n"/>
            </a:pPr>
            <a:r>
              <a:rPr lang="zh-TW" altLang="en-US" dirty="0" smtClean="0"/>
              <a:t>「找不到」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可能是近端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網路沒問題，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但對外可能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有問題</a:t>
            </a:r>
          </a:p>
        </p:txBody>
      </p:sp>
      <p:pic>
        <p:nvPicPr>
          <p:cNvPr id="15462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8363" y="2679701"/>
            <a:ext cx="4764037" cy="3430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7592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mtClean="0"/>
              <a:t>封包交換</a:t>
            </a:r>
            <a:r>
              <a:rPr lang="en-US" altLang="zh-TW" smtClean="0"/>
              <a:t> – Packet Switching</a:t>
            </a:r>
          </a:p>
        </p:txBody>
      </p:sp>
      <p:sp>
        <p:nvSpPr>
          <p:cNvPr id="86019" name="Content Placeholder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pPr eaLnBrk="1" hangingPunct="1">
              <a:buFont typeface="Wingdings" pitchFamily="2" charset="2"/>
              <a:buChar char="n"/>
            </a:pPr>
            <a:r>
              <a:rPr lang="zh-TW" altLang="en-US" smtClean="0"/>
              <a:t>網際網路使用封包交換技術傳輸資料</a:t>
            </a:r>
            <a:endParaRPr lang="en-US" altLang="zh-TW" smtClean="0"/>
          </a:p>
          <a:p>
            <a:pPr eaLnBrk="1" hangingPunct="1">
              <a:buFont typeface="Wingdings" pitchFamily="2" charset="2"/>
              <a:buChar char="n"/>
            </a:pPr>
            <a:r>
              <a:rPr lang="en-US" altLang="zh-TW" smtClean="0"/>
              <a:t>1961</a:t>
            </a:r>
            <a:r>
              <a:rPr lang="zh-TW" altLang="en-US" smtClean="0"/>
              <a:t>年由學者</a:t>
            </a:r>
            <a:r>
              <a:rPr lang="en-US" altLang="zh-TW" smtClean="0"/>
              <a:t>Leonard Kleinrock</a:t>
            </a:r>
            <a:r>
              <a:rPr lang="zh-TW" altLang="en-US" smtClean="0"/>
              <a:t>所提出</a:t>
            </a:r>
            <a:endParaRPr lang="en-US" altLang="zh-TW" smtClean="0"/>
          </a:p>
          <a:p>
            <a:pPr eaLnBrk="1" hangingPunct="1">
              <a:buFont typeface="Wingdings" pitchFamily="2" charset="2"/>
              <a:buChar char="n"/>
            </a:pPr>
            <a:r>
              <a:rPr lang="zh-TW" altLang="en-US" smtClean="0"/>
              <a:t>所有的資料均切割包裝為「封包」後，再進行傳輸</a:t>
            </a:r>
            <a:endParaRPr lang="en-US" altLang="zh-TW" smtClean="0"/>
          </a:p>
          <a:p>
            <a:pPr eaLnBrk="1" hangingPunct="1">
              <a:buFont typeface="Wingdings" pitchFamily="2" charset="2"/>
              <a:buChar char="n"/>
            </a:pPr>
            <a:r>
              <a:rPr lang="zh-TW" altLang="en-US" smtClean="0"/>
              <a:t>封包大小有其限制</a:t>
            </a:r>
            <a:endParaRPr lang="en-US" altLang="zh-TW" smtClean="0"/>
          </a:p>
          <a:p>
            <a:pPr lvl="1" eaLnBrk="1" hangingPunct="1">
              <a:buFont typeface="Wingdings" pitchFamily="2" charset="2"/>
              <a:buChar char="n"/>
            </a:pPr>
            <a:r>
              <a:rPr lang="zh-TW" altLang="en-US" smtClean="0"/>
              <a:t>以</a:t>
            </a:r>
            <a:r>
              <a:rPr lang="en-US" altLang="zh-TW" smtClean="0"/>
              <a:t>Ethernet</a:t>
            </a:r>
            <a:r>
              <a:rPr lang="zh-TW" altLang="en-US" smtClean="0"/>
              <a:t>為例，其上限為</a:t>
            </a:r>
            <a:r>
              <a:rPr lang="en-US" altLang="zh-TW" smtClean="0"/>
              <a:t>1500</a:t>
            </a:r>
            <a:r>
              <a:rPr lang="zh-TW" altLang="en-US" smtClean="0"/>
              <a:t>位元組</a:t>
            </a:r>
            <a:endParaRPr lang="en-US" altLang="ja-JP" smtClean="0"/>
          </a:p>
          <a:p>
            <a:pPr eaLnBrk="1" hangingPunct="1">
              <a:buFont typeface="Wingdings" pitchFamily="2" charset="2"/>
              <a:buChar char="n"/>
            </a:pPr>
            <a:endParaRPr lang="en-US" altLang="zh-TW" smtClean="0"/>
          </a:p>
        </p:txBody>
      </p:sp>
    </p:spTree>
    <p:extLst>
      <p:ext uri="{BB962C8B-B14F-4D97-AF65-F5344CB8AC3E}">
        <p14:creationId xmlns:p14="http://schemas.microsoft.com/office/powerpoint/2010/main" val="389519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mtClean="0"/>
              <a:t>封包交換</a:t>
            </a:r>
            <a:r>
              <a:rPr lang="en-US" altLang="zh-TW" smtClean="0"/>
              <a:t> – Packet Switching</a:t>
            </a:r>
          </a:p>
        </p:txBody>
      </p:sp>
      <p:sp>
        <p:nvSpPr>
          <p:cNvPr id="87043" name="Content Placeholder 2"/>
          <p:cNvSpPr>
            <a:spLocks noGrp="1"/>
          </p:cNvSpPr>
          <p:nvPr>
            <p:ph idx="1"/>
          </p:nvPr>
        </p:nvSpPr>
        <p:spPr>
          <a:xfrm>
            <a:off x="457200" y="1989138"/>
            <a:ext cx="8229600" cy="4137025"/>
          </a:xfrm>
        </p:spPr>
        <p:txBody>
          <a:bodyPr/>
          <a:lstStyle/>
          <a:p>
            <a:pPr eaLnBrk="1" hangingPunct="1"/>
            <a:r>
              <a:rPr lang="zh-TW" altLang="en-US" smtClean="0"/>
              <a:t>資料傳送時，需要先切割為小片段的封包</a:t>
            </a:r>
            <a:endParaRPr lang="en-US" altLang="zh-TW" smtClean="0"/>
          </a:p>
          <a:p>
            <a:pPr eaLnBrk="1" hangingPunct="1"/>
            <a:r>
              <a:rPr lang="zh-TW" altLang="en-US" smtClean="0"/>
              <a:t>接收端收到資料後，再將小片段的封包組合起來</a:t>
            </a:r>
            <a:endParaRPr lang="en-US" altLang="zh-TW" smtClean="0"/>
          </a:p>
          <a:p>
            <a:pPr eaLnBrk="1" hangingPunct="1"/>
            <a:r>
              <a:rPr lang="zh-TW" altLang="en-US" smtClean="0"/>
              <a:t>每個封包由發送端傳送到接收端，其傳輸過程所經過的網路路徑可能會有所不同</a:t>
            </a:r>
            <a:endParaRPr lang="en-US" altLang="zh-TW" smtClean="0"/>
          </a:p>
          <a:p>
            <a:pPr marL="342900" lvl="1" indent="-342900" eaLnBrk="1" hangingPunct="1">
              <a:buClr>
                <a:schemeClr val="folHlink"/>
              </a:buClr>
              <a:buSzPct val="90000"/>
            </a:pPr>
            <a:r>
              <a:rPr lang="zh-TW" altLang="en-US" smtClean="0"/>
              <a:t>和傳統的線路交換比較起來，封包交換可以充份利用網路資源，減少資源浪費，執行效率更佳</a:t>
            </a:r>
            <a:endParaRPr lang="en-US" altLang="zh-TW" smtClean="0"/>
          </a:p>
          <a:p>
            <a:pPr marL="342900" lvl="1" indent="-342900" eaLnBrk="1" hangingPunct="1">
              <a:buClr>
                <a:schemeClr val="folHlink"/>
              </a:buClr>
              <a:buSzPct val="90000"/>
            </a:pPr>
            <a:r>
              <a:rPr lang="zh-TW" altLang="en-US" smtClean="0"/>
              <a:t>但缺點是，因為資源是共享的，所以網路的品質較難掌握</a:t>
            </a:r>
            <a:endParaRPr lang="en-US" altLang="zh-TW" smtClean="0"/>
          </a:p>
        </p:txBody>
      </p:sp>
    </p:spTree>
    <p:extLst>
      <p:ext uri="{BB962C8B-B14F-4D97-AF65-F5344CB8AC3E}">
        <p14:creationId xmlns:p14="http://schemas.microsoft.com/office/powerpoint/2010/main" val="61224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mtClean="0"/>
              <a:t>封包交換</a:t>
            </a:r>
            <a:r>
              <a:rPr lang="en-US" altLang="zh-TW" smtClean="0"/>
              <a:t> – Packet Switching</a:t>
            </a:r>
          </a:p>
        </p:txBody>
      </p:sp>
      <p:pic>
        <p:nvPicPr>
          <p:cNvPr id="88067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42989" y="1700213"/>
            <a:ext cx="7219422" cy="445724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1014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dirty="0" smtClean="0"/>
              <a:t>網際網路的歷史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t="1" b="45527"/>
          <a:stretch/>
        </p:blipFill>
        <p:spPr>
          <a:xfrm>
            <a:off x="939800" y="1493786"/>
            <a:ext cx="7286625" cy="460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21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>
          <a:xfrm>
            <a:off x="468313" y="549275"/>
            <a:ext cx="8229600" cy="1143000"/>
          </a:xfrm>
        </p:spPr>
        <p:txBody>
          <a:bodyPr/>
          <a:lstStyle/>
          <a:p>
            <a:r>
              <a:rPr lang="zh-TW" altLang="en-US" dirty="0" smtClean="0"/>
              <a:t>網際網路的歷史</a:t>
            </a:r>
            <a:r>
              <a:rPr lang="en-US" altLang="zh-TW" dirty="0"/>
              <a:t>(</a:t>
            </a:r>
            <a:r>
              <a:rPr lang="zh-TW" altLang="en-US" dirty="0"/>
              <a:t>續</a:t>
            </a:r>
            <a:r>
              <a:rPr lang="en-US" altLang="zh-TW" dirty="0"/>
              <a:t>)</a:t>
            </a:r>
            <a:endParaRPr lang="zh-TW" altLang="en-US" dirty="0" smtClean="0"/>
          </a:p>
        </p:txBody>
      </p:sp>
      <p:grpSp>
        <p:nvGrpSpPr>
          <p:cNvPr id="4" name="群組 3"/>
          <p:cNvGrpSpPr/>
          <p:nvPr/>
        </p:nvGrpSpPr>
        <p:grpSpPr>
          <a:xfrm>
            <a:off x="939981" y="1763815"/>
            <a:ext cx="7286625" cy="4213762"/>
            <a:chOff x="939981" y="1903416"/>
            <a:chExt cx="7286625" cy="4213762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2"/>
            <a:srcRect t="54472"/>
            <a:stretch/>
          </p:blipFill>
          <p:spPr>
            <a:xfrm>
              <a:off x="939981" y="2270718"/>
              <a:ext cx="7286625" cy="3846460"/>
            </a:xfrm>
            <a:prstGeom prst="rect">
              <a:avLst/>
            </a:prstGeom>
          </p:spPr>
        </p:pic>
        <p:pic>
          <p:nvPicPr>
            <p:cNvPr id="8" name="圖片 7"/>
            <p:cNvPicPr>
              <a:picLocks noChangeAspect="1"/>
            </p:cNvPicPr>
            <p:nvPr/>
          </p:nvPicPr>
          <p:blipFill rotWithShape="1">
            <a:blip r:embed="rId2"/>
            <a:srcRect t="1" b="95570"/>
            <a:stretch/>
          </p:blipFill>
          <p:spPr>
            <a:xfrm>
              <a:off x="939981" y="1903416"/>
              <a:ext cx="7286625" cy="374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3651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2465</TotalTime>
  <Words>2249</Words>
  <Application>Microsoft Office PowerPoint</Application>
  <PresentationFormat>如螢幕大小 (4:3)</PresentationFormat>
  <Paragraphs>139</Paragraphs>
  <Slides>49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49</vt:i4>
      </vt:variant>
    </vt:vector>
  </HeadingPairs>
  <TitlesOfParts>
    <vt:vector size="50" baseType="lpstr">
      <vt:lpstr>Office 佈景主題</vt:lpstr>
      <vt:lpstr>網際網路</vt:lpstr>
      <vt:lpstr>6-1 網際網路</vt:lpstr>
      <vt:lpstr>網際網路(Internet)示意圖 </vt:lpstr>
      <vt:lpstr>上網</vt:lpstr>
      <vt:lpstr>封包交換 – Packet Switching</vt:lpstr>
      <vt:lpstr>封包交換 – Packet Switching</vt:lpstr>
      <vt:lpstr>封包交換 – Packet Switching</vt:lpstr>
      <vt:lpstr>網際網路的歷史</vt:lpstr>
      <vt:lpstr>網際網路的歷史(續)</vt:lpstr>
      <vt:lpstr>網際網路的歷史(續)</vt:lpstr>
      <vt:lpstr>6-2 資料連結層</vt:lpstr>
      <vt:lpstr>6-2 資料連結層</vt:lpstr>
      <vt:lpstr>6-2 資料連結層</vt:lpstr>
      <vt:lpstr>6-2 資料連結層</vt:lpstr>
      <vt:lpstr>6-3 網路層</vt:lpstr>
      <vt:lpstr>網路位址</vt:lpstr>
      <vt:lpstr>傳統IP分段表示</vt:lpstr>
      <vt:lpstr>私有IP位址列表</vt:lpstr>
      <vt:lpstr>資料切割（fragmentation） 與組裝（defragmentation）</vt:lpstr>
      <vt:lpstr>資料切割成封包，每一個封包加上標頭後才進行傳送。接收方收到後再反向處理：移除標頭並進行重組</vt:lpstr>
      <vt:lpstr>網路路由（routing）</vt:lpstr>
      <vt:lpstr>資料從傳送端送出後，經過數個路由器，最後抵達接收端</vt:lpstr>
      <vt:lpstr>CAIDA機構於2013 年量測的IPv4 和IPv6 骨幹網路連接情況</vt:lpstr>
      <vt:lpstr>在Linux 系統上使用traceroute 指令查詢封包傳送路徑上的路由器位址。其中出現「*」號的，表示路由器探測逾時，或是路由器不允許/ 不支援探測。</vt:lpstr>
      <vt:lpstr>6-4 傳輸層</vt:lpstr>
      <vt:lpstr>6-4 傳輸層</vt:lpstr>
      <vt:lpstr>多工（multiplexing）</vt:lpstr>
      <vt:lpstr>常用的服務及伺服器連接埠編號對照表</vt:lpstr>
      <vt:lpstr>在Windows 用戶端下使用「netstat -na」指令查看主機上相關連線</vt:lpstr>
      <vt:lpstr>連接導向與無連接導向</vt:lpstr>
      <vt:lpstr>可靠傳輸（reliability）</vt:lpstr>
      <vt:lpstr>當發現內容有誤時</vt:lpstr>
      <vt:lpstr>流量控制（flow control）</vt:lpstr>
      <vt:lpstr>流量控制之緩衝區示意圖</vt:lpstr>
      <vt:lpstr>壅塞控制（congestion control）</vt:lpstr>
      <vt:lpstr>6-5 應用層</vt:lpstr>
      <vt:lpstr>使用Mozilla Thunderbird 寄信的操作介面</vt:lpstr>
      <vt:lpstr>一個使用SMTP寄送Email 的範例</vt:lpstr>
      <vt:lpstr>使用「nslookup」指令透過DNS名稱伺服器查詢「google.com」所回傳的結果</vt:lpstr>
      <vt:lpstr>6-6 網際網路的基本設定和除錯方式</vt:lpstr>
      <vt:lpstr>6-6 網際網路的基本設定和除錯</vt:lpstr>
      <vt:lpstr>不同系統的設定界面 – Windows </vt:lpstr>
      <vt:lpstr>不同系統的設定界面 – Mac OS X</vt:lpstr>
      <vt:lpstr>使用「ipconfig /all」檢查IP設定</vt:lpstr>
      <vt:lpstr>使用「netstat -rn」檢查路由</vt:lpstr>
      <vt:lpstr>使用「ping」指令來檢查連線情況</vt:lpstr>
      <vt:lpstr>「ping」失敗的情況</vt:lpstr>
      <vt:lpstr>使用「arp -a」指令檢查第二層</vt:lpstr>
      <vt:lpstr>使用nslookup指令，檢查DNS</vt:lpstr>
    </vt:vector>
  </TitlesOfParts>
  <Company>FDZone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ox01ox01</dc:creator>
  <cp:lastModifiedBy>chwa</cp:lastModifiedBy>
  <cp:revision>127</cp:revision>
  <dcterms:created xsi:type="dcterms:W3CDTF">2015-04-21T01:58:17Z</dcterms:created>
  <dcterms:modified xsi:type="dcterms:W3CDTF">2018-04-25T01:29:31Z</dcterms:modified>
</cp:coreProperties>
</file>

<file path=docProps/thumbnail.jpeg>
</file>